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404" r:id="rId2"/>
    <p:sldId id="382" r:id="rId3"/>
    <p:sldId id="381" r:id="rId4"/>
    <p:sldId id="387" r:id="rId5"/>
    <p:sldId id="371" r:id="rId6"/>
    <p:sldId id="370" r:id="rId7"/>
    <p:sldId id="366" r:id="rId8"/>
    <p:sldId id="408" r:id="rId9"/>
    <p:sldId id="374" r:id="rId10"/>
    <p:sldId id="375" r:id="rId11"/>
    <p:sldId id="376" r:id="rId12"/>
    <p:sldId id="378" r:id="rId13"/>
    <p:sldId id="380" r:id="rId14"/>
    <p:sldId id="407" r:id="rId15"/>
    <p:sldId id="405" r:id="rId16"/>
    <p:sldId id="406" r:id="rId17"/>
    <p:sldId id="256" r:id="rId18"/>
    <p:sldId id="286" r:id="rId19"/>
    <p:sldId id="289" r:id="rId20"/>
    <p:sldId id="292" r:id="rId21"/>
    <p:sldId id="361" r:id="rId22"/>
    <p:sldId id="269" r:id="rId23"/>
    <p:sldId id="343" r:id="rId24"/>
    <p:sldId id="271" r:id="rId25"/>
    <p:sldId id="273" r:id="rId26"/>
    <p:sldId id="274" r:id="rId27"/>
    <p:sldId id="340" r:id="rId28"/>
    <p:sldId id="362" r:id="rId29"/>
    <p:sldId id="275" r:id="rId30"/>
    <p:sldId id="276" r:id="rId31"/>
    <p:sldId id="291" r:id="rId32"/>
    <p:sldId id="284" r:id="rId33"/>
    <p:sldId id="290" r:id="rId34"/>
    <p:sldId id="294" r:id="rId35"/>
    <p:sldId id="399" r:id="rId36"/>
    <p:sldId id="330" r:id="rId37"/>
    <p:sldId id="400" r:id="rId38"/>
    <p:sldId id="402" r:id="rId39"/>
    <p:sldId id="331" r:id="rId40"/>
    <p:sldId id="305" r:id="rId41"/>
    <p:sldId id="329" r:id="rId42"/>
    <p:sldId id="279" r:id="rId43"/>
    <p:sldId id="302" r:id="rId44"/>
    <p:sldId id="300" r:id="rId45"/>
    <p:sldId id="301" r:id="rId46"/>
    <p:sldId id="306" r:id="rId47"/>
    <p:sldId id="319" r:id="rId48"/>
    <p:sldId id="358" r:id="rId49"/>
    <p:sldId id="363" r:id="rId50"/>
    <p:sldId id="353" r:id="rId51"/>
    <p:sldId id="307" r:id="rId52"/>
    <p:sldId id="394" r:id="rId53"/>
    <p:sldId id="309" r:id="rId54"/>
    <p:sldId id="312" r:id="rId55"/>
    <p:sldId id="310" r:id="rId56"/>
    <p:sldId id="396" r:id="rId57"/>
    <p:sldId id="397" r:id="rId58"/>
    <p:sldId id="398" r:id="rId59"/>
    <p:sldId id="354" r:id="rId60"/>
    <p:sldId id="355" r:id="rId61"/>
    <p:sldId id="356" r:id="rId62"/>
    <p:sldId id="313" r:id="rId63"/>
    <p:sldId id="388" r:id="rId64"/>
    <p:sldId id="389" r:id="rId65"/>
    <p:sldId id="314" r:id="rId66"/>
    <p:sldId id="316" r:id="rId67"/>
    <p:sldId id="392" r:id="rId68"/>
    <p:sldId id="391" r:id="rId69"/>
    <p:sldId id="321" r:id="rId70"/>
    <p:sldId id="383" r:id="rId71"/>
    <p:sldId id="357" r:id="rId72"/>
    <p:sldId id="393" r:id="rId73"/>
    <p:sldId id="318" r:id="rId74"/>
    <p:sldId id="403" r:id="rId75"/>
    <p:sldId id="320" r:id="rId76"/>
    <p:sldId id="322" r:id="rId77"/>
    <p:sldId id="324" r:id="rId78"/>
    <p:sldId id="323" r:id="rId79"/>
    <p:sldId id="259" r:id="rId80"/>
    <p:sldId id="338" r:id="rId81"/>
    <p:sldId id="352" r:id="rId82"/>
    <p:sldId id="365" r:id="rId83"/>
    <p:sldId id="384" r:id="rId84"/>
    <p:sldId id="385" r:id="rId85"/>
    <p:sldId id="386" r:id="rId86"/>
    <p:sldId id="373" r:id="rId87"/>
    <p:sldId id="308" r:id="rId88"/>
    <p:sldId id="395" r:id="rId89"/>
    <p:sldId id="311" r:id="rId90"/>
    <p:sldId id="401" r:id="rId91"/>
    <p:sldId id="333" r:id="rId92"/>
    <p:sldId id="334" r:id="rId93"/>
    <p:sldId id="296" r:id="rId94"/>
    <p:sldId id="332" r:id="rId95"/>
    <p:sldId id="335" r:id="rId96"/>
    <p:sldId id="336" r:id="rId97"/>
    <p:sldId id="337" r:id="rId98"/>
    <p:sldId id="304" r:id="rId99"/>
    <p:sldId id="293" r:id="rId100"/>
    <p:sldId id="287" r:id="rId101"/>
    <p:sldId id="364" r:id="rId102"/>
    <p:sldId id="349" r:id="rId103"/>
    <p:sldId id="350" r:id="rId104"/>
    <p:sldId id="379" r:id="rId105"/>
  </p:sldIdLst>
  <p:sldSz cx="9144000" cy="6858000" type="screen4x3"/>
  <p:notesSz cx="7010400" cy="9296400"/>
  <p:custShowLst>
    <p:custShow name="Custom Show 1" id="0">
      <p:sldLst>
        <p:sld r:id="rId2"/>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6FB"/>
    <a:srgbClr val="000000"/>
    <a:srgbClr val="EBF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101" autoAdjust="0"/>
  </p:normalViewPr>
  <p:slideViewPr>
    <p:cSldViewPr>
      <p:cViewPr varScale="1">
        <p:scale>
          <a:sx n="106" d="100"/>
          <a:sy n="106" d="100"/>
        </p:scale>
        <p:origin x="402" y="78"/>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419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_rels/data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image" Target="../media/image41.jpeg"/><Relationship Id="rId4" Type="http://schemas.openxmlformats.org/officeDocument/2006/relationships/image" Target="../media/image44.jpeg"/></Relationships>
</file>

<file path=ppt/diagrams/_rels/data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eg"/><Relationship Id="rId1" Type="http://schemas.openxmlformats.org/officeDocument/2006/relationships/image" Target="../media/image41.jpeg"/><Relationship Id="rId4" Type="http://schemas.openxmlformats.org/officeDocument/2006/relationships/image" Target="../media/image44.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image" Target="../media/image41.jpeg"/><Relationship Id="rId4" Type="http://schemas.openxmlformats.org/officeDocument/2006/relationships/image" Target="../media/image44.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eg"/><Relationship Id="rId1" Type="http://schemas.openxmlformats.org/officeDocument/2006/relationships/image" Target="../media/image41.jpeg"/><Relationship Id="rId4" Type="http://schemas.openxmlformats.org/officeDocument/2006/relationships/image" Target="../media/image4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463F4C-83AD-4EE2-B185-5DD948CD4DE1}" type="doc">
      <dgm:prSet loTypeId="urn:microsoft.com/office/officeart/2005/8/layout/pyramid1" loCatId="pyramid" qsTypeId="urn:microsoft.com/office/officeart/2005/8/quickstyle/simple1" qsCatId="simple" csTypeId="urn:microsoft.com/office/officeart/2005/8/colors/accent1_2" csCatId="accent1" phldr="1"/>
      <dgm:spPr/>
    </dgm:pt>
    <dgm:pt modelId="{7550111E-014F-4E68-89E0-D5320C5AE9C5}">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AI</a:t>
          </a:r>
          <a:endParaRPr lang="en-US" dirty="0"/>
        </a:p>
      </dgm:t>
    </dgm:pt>
    <dgm:pt modelId="{0CFAD541-3B61-4849-B623-2462A7464856}" type="parTrans" cxnId="{8760B0E1-22F5-4FCD-9F3E-3B3352220257}">
      <dgm:prSet/>
      <dgm:spPr/>
      <dgm:t>
        <a:bodyPr/>
        <a:lstStyle/>
        <a:p>
          <a:endParaRPr lang="en-US"/>
        </a:p>
      </dgm:t>
    </dgm:pt>
    <dgm:pt modelId="{7AB65DA0-686B-4E50-B1F9-FB96AF9BDAE9}" type="sibTrans" cxnId="{8760B0E1-22F5-4FCD-9F3E-3B3352220257}">
      <dgm:prSet/>
      <dgm:spPr/>
      <dgm:t>
        <a:bodyPr/>
        <a:lstStyle/>
        <a:p>
          <a:endParaRPr lang="en-US"/>
        </a:p>
      </dgm:t>
    </dgm:pt>
    <dgm:pt modelId="{D1185527-D857-48F4-AF20-295A3DB66167}">
      <dgm:prSet phldrT="[Text]"/>
      <dgm: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dirty="0" smtClean="0"/>
            <a:t>Data Producer</a:t>
          </a:r>
          <a:endParaRPr lang="en-US" dirty="0"/>
        </a:p>
      </dgm:t>
    </dgm:pt>
    <dgm:pt modelId="{9BEEEF8C-D25A-43CF-95BD-0C3C45FF3B7E}" type="parTrans" cxnId="{5B78CFD0-B467-4BAA-902D-B7D46C1216BD}">
      <dgm:prSet/>
      <dgm:spPr/>
      <dgm:t>
        <a:bodyPr/>
        <a:lstStyle/>
        <a:p>
          <a:endParaRPr lang="en-US"/>
        </a:p>
      </dgm:t>
    </dgm:pt>
    <dgm:pt modelId="{F11AD5C9-DF2D-4339-B914-80776D3C6CF1}" type="sibTrans" cxnId="{5B78CFD0-B467-4BAA-902D-B7D46C1216BD}">
      <dgm:prSet/>
      <dgm:spPr/>
      <dgm:t>
        <a:bodyPr/>
        <a:lstStyle/>
        <a:p>
          <a:endParaRPr lang="en-US"/>
        </a:p>
      </dgm:t>
    </dgm:pt>
    <dgm:pt modelId="{5C5B5F96-FC6E-43EE-B3E4-5FD55C793EA3}">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Machine Learning</a:t>
          </a:r>
          <a:endParaRPr lang="en-US" dirty="0"/>
        </a:p>
      </dgm:t>
    </dgm:pt>
    <dgm:pt modelId="{86A083AD-14BE-424C-8D24-30E45FC625CB}" type="parTrans" cxnId="{8D4C0793-4BA0-4ADA-AC07-C21657F6D10F}">
      <dgm:prSet/>
      <dgm:spPr/>
      <dgm:t>
        <a:bodyPr/>
        <a:lstStyle/>
        <a:p>
          <a:endParaRPr lang="en-US"/>
        </a:p>
      </dgm:t>
    </dgm:pt>
    <dgm:pt modelId="{BE5FBD81-82F9-40AB-8455-241C42E0202D}" type="sibTrans" cxnId="{8D4C0793-4BA0-4ADA-AC07-C21657F6D10F}">
      <dgm:prSet/>
      <dgm:spPr/>
      <dgm:t>
        <a:bodyPr/>
        <a:lstStyle/>
        <a:p>
          <a:endParaRPr lang="en-US"/>
        </a:p>
      </dgm:t>
    </dgm:pt>
    <dgm:pt modelId="{E761125B-DD8F-4FBA-BD56-89EFB1992289}">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Data Scientist</a:t>
          </a:r>
          <a:endParaRPr lang="en-US" dirty="0"/>
        </a:p>
      </dgm:t>
    </dgm:pt>
    <dgm:pt modelId="{8DE41A46-18A5-489B-9D80-C26657E9A8F0}" type="parTrans" cxnId="{258E1C09-0905-4121-87A7-E661B6D85FE1}">
      <dgm:prSet/>
      <dgm:spPr/>
      <dgm:t>
        <a:bodyPr/>
        <a:lstStyle/>
        <a:p>
          <a:endParaRPr lang="en-US"/>
        </a:p>
      </dgm:t>
    </dgm:pt>
    <dgm:pt modelId="{59863764-95BA-4E61-A0A5-4BDABCBC333C}" type="sibTrans" cxnId="{258E1C09-0905-4121-87A7-E661B6D85FE1}">
      <dgm:prSet/>
      <dgm:spPr/>
      <dgm:t>
        <a:bodyPr/>
        <a:lstStyle/>
        <a:p>
          <a:endParaRPr lang="en-US"/>
        </a:p>
      </dgm:t>
    </dgm:pt>
    <dgm:pt modelId="{A65FBE4A-4E83-4D7C-94EC-2798ECCE968B}">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Data Manager </a:t>
          </a:r>
        </a:p>
        <a:p>
          <a:r>
            <a:rPr lang="en-US" dirty="0" smtClean="0"/>
            <a:t>DBA</a:t>
          </a:r>
          <a:endParaRPr lang="en-US" dirty="0"/>
        </a:p>
      </dgm:t>
    </dgm:pt>
    <dgm:pt modelId="{28F1F224-7377-491F-ABAB-0D0D810CA45C}" type="parTrans" cxnId="{6E5C062A-BE2D-47F9-A434-87EDC61881FF}">
      <dgm:prSet/>
      <dgm:spPr/>
      <dgm:t>
        <a:bodyPr/>
        <a:lstStyle/>
        <a:p>
          <a:endParaRPr lang="en-US"/>
        </a:p>
      </dgm:t>
    </dgm:pt>
    <dgm:pt modelId="{4ED19CEE-CE1D-4E26-910F-BCDF815BBA74}" type="sibTrans" cxnId="{6E5C062A-BE2D-47F9-A434-87EDC61881FF}">
      <dgm:prSet/>
      <dgm:spPr/>
      <dgm:t>
        <a:bodyPr/>
        <a:lstStyle/>
        <a:p>
          <a:endParaRPr lang="en-US"/>
        </a:p>
      </dgm:t>
    </dgm:pt>
    <dgm:pt modelId="{11E2DAB6-5315-4C92-AE50-111C70C894CA}" type="pres">
      <dgm:prSet presAssocID="{CC463F4C-83AD-4EE2-B185-5DD948CD4DE1}" presName="Name0" presStyleCnt="0">
        <dgm:presLayoutVars>
          <dgm:dir/>
          <dgm:animLvl val="lvl"/>
          <dgm:resizeHandles val="exact"/>
        </dgm:presLayoutVars>
      </dgm:prSet>
      <dgm:spPr/>
    </dgm:pt>
    <dgm:pt modelId="{54EB1910-5740-40E7-90E6-F84534AF97E2}" type="pres">
      <dgm:prSet presAssocID="{7550111E-014F-4E68-89E0-D5320C5AE9C5}" presName="Name8" presStyleCnt="0"/>
      <dgm:spPr/>
    </dgm:pt>
    <dgm:pt modelId="{E5579A2A-1B49-4EEC-9311-A7F07CD3920A}" type="pres">
      <dgm:prSet presAssocID="{7550111E-014F-4E68-89E0-D5320C5AE9C5}" presName="level" presStyleLbl="node1" presStyleIdx="0" presStyleCnt="5">
        <dgm:presLayoutVars>
          <dgm:chMax val="1"/>
          <dgm:bulletEnabled val="1"/>
        </dgm:presLayoutVars>
      </dgm:prSet>
      <dgm:spPr/>
      <dgm:t>
        <a:bodyPr/>
        <a:lstStyle/>
        <a:p>
          <a:endParaRPr lang="en-US"/>
        </a:p>
      </dgm:t>
    </dgm:pt>
    <dgm:pt modelId="{3AFD786E-DFD4-4D03-876B-987EE6938597}" type="pres">
      <dgm:prSet presAssocID="{7550111E-014F-4E68-89E0-D5320C5AE9C5}" presName="levelTx" presStyleLbl="revTx" presStyleIdx="0" presStyleCnt="0">
        <dgm:presLayoutVars>
          <dgm:chMax val="1"/>
          <dgm:bulletEnabled val="1"/>
        </dgm:presLayoutVars>
      </dgm:prSet>
      <dgm:spPr/>
      <dgm:t>
        <a:bodyPr/>
        <a:lstStyle/>
        <a:p>
          <a:endParaRPr lang="en-US"/>
        </a:p>
      </dgm:t>
    </dgm:pt>
    <dgm:pt modelId="{7F194E7D-09AB-4A63-AE11-2D3BAC0D808F}" type="pres">
      <dgm:prSet presAssocID="{5C5B5F96-FC6E-43EE-B3E4-5FD55C793EA3}" presName="Name8" presStyleCnt="0"/>
      <dgm:spPr/>
    </dgm:pt>
    <dgm:pt modelId="{20B6DF05-8F00-4321-94D8-C9F4EFF17882}" type="pres">
      <dgm:prSet presAssocID="{5C5B5F96-FC6E-43EE-B3E4-5FD55C793EA3}" presName="level" presStyleLbl="node1" presStyleIdx="1" presStyleCnt="5">
        <dgm:presLayoutVars>
          <dgm:chMax val="1"/>
          <dgm:bulletEnabled val="1"/>
        </dgm:presLayoutVars>
      </dgm:prSet>
      <dgm:spPr/>
      <dgm:t>
        <a:bodyPr/>
        <a:lstStyle/>
        <a:p>
          <a:endParaRPr lang="en-US"/>
        </a:p>
      </dgm:t>
    </dgm:pt>
    <dgm:pt modelId="{B16EEA48-008B-40C2-9CAE-F2E9B3F0382F}" type="pres">
      <dgm:prSet presAssocID="{5C5B5F96-FC6E-43EE-B3E4-5FD55C793EA3}" presName="levelTx" presStyleLbl="revTx" presStyleIdx="0" presStyleCnt="0">
        <dgm:presLayoutVars>
          <dgm:chMax val="1"/>
          <dgm:bulletEnabled val="1"/>
        </dgm:presLayoutVars>
      </dgm:prSet>
      <dgm:spPr/>
      <dgm:t>
        <a:bodyPr/>
        <a:lstStyle/>
        <a:p>
          <a:endParaRPr lang="en-US"/>
        </a:p>
      </dgm:t>
    </dgm:pt>
    <dgm:pt modelId="{CF01FE25-643B-4FEC-BCCF-5E2BEDEC1035}" type="pres">
      <dgm:prSet presAssocID="{E761125B-DD8F-4FBA-BD56-89EFB1992289}" presName="Name8" presStyleCnt="0"/>
      <dgm:spPr/>
    </dgm:pt>
    <dgm:pt modelId="{1E890ECB-6CEA-48F1-A8D2-550544A99E85}" type="pres">
      <dgm:prSet presAssocID="{E761125B-DD8F-4FBA-BD56-89EFB1992289}" presName="level" presStyleLbl="node1" presStyleIdx="2" presStyleCnt="5">
        <dgm:presLayoutVars>
          <dgm:chMax val="1"/>
          <dgm:bulletEnabled val="1"/>
        </dgm:presLayoutVars>
      </dgm:prSet>
      <dgm:spPr/>
      <dgm:t>
        <a:bodyPr/>
        <a:lstStyle/>
        <a:p>
          <a:endParaRPr lang="en-US"/>
        </a:p>
      </dgm:t>
    </dgm:pt>
    <dgm:pt modelId="{E3A6FBD3-7AEE-4086-9595-C8DB6F3E57AD}" type="pres">
      <dgm:prSet presAssocID="{E761125B-DD8F-4FBA-BD56-89EFB1992289}" presName="levelTx" presStyleLbl="revTx" presStyleIdx="0" presStyleCnt="0">
        <dgm:presLayoutVars>
          <dgm:chMax val="1"/>
          <dgm:bulletEnabled val="1"/>
        </dgm:presLayoutVars>
      </dgm:prSet>
      <dgm:spPr/>
      <dgm:t>
        <a:bodyPr/>
        <a:lstStyle/>
        <a:p>
          <a:endParaRPr lang="en-US"/>
        </a:p>
      </dgm:t>
    </dgm:pt>
    <dgm:pt modelId="{20A9CCDE-A024-4E49-89F8-F7C3BAEC1F34}" type="pres">
      <dgm:prSet presAssocID="{A65FBE4A-4E83-4D7C-94EC-2798ECCE968B}" presName="Name8" presStyleCnt="0"/>
      <dgm:spPr/>
    </dgm:pt>
    <dgm:pt modelId="{61459226-9154-48F5-BA9A-7A930B602E06}" type="pres">
      <dgm:prSet presAssocID="{A65FBE4A-4E83-4D7C-94EC-2798ECCE968B}" presName="level" presStyleLbl="node1" presStyleIdx="3" presStyleCnt="5">
        <dgm:presLayoutVars>
          <dgm:chMax val="1"/>
          <dgm:bulletEnabled val="1"/>
        </dgm:presLayoutVars>
      </dgm:prSet>
      <dgm:spPr/>
      <dgm:t>
        <a:bodyPr/>
        <a:lstStyle/>
        <a:p>
          <a:endParaRPr lang="en-US"/>
        </a:p>
      </dgm:t>
    </dgm:pt>
    <dgm:pt modelId="{18E5C5C8-A8EA-4B8D-8D1D-48DF4FAD9353}" type="pres">
      <dgm:prSet presAssocID="{A65FBE4A-4E83-4D7C-94EC-2798ECCE968B}" presName="levelTx" presStyleLbl="revTx" presStyleIdx="0" presStyleCnt="0">
        <dgm:presLayoutVars>
          <dgm:chMax val="1"/>
          <dgm:bulletEnabled val="1"/>
        </dgm:presLayoutVars>
      </dgm:prSet>
      <dgm:spPr/>
      <dgm:t>
        <a:bodyPr/>
        <a:lstStyle/>
        <a:p>
          <a:endParaRPr lang="en-US"/>
        </a:p>
      </dgm:t>
    </dgm:pt>
    <dgm:pt modelId="{D8D3F06D-F99A-4F8A-8D06-21CD1E1C7E84}" type="pres">
      <dgm:prSet presAssocID="{D1185527-D857-48F4-AF20-295A3DB66167}" presName="Name8" presStyleCnt="0"/>
      <dgm:spPr/>
    </dgm:pt>
    <dgm:pt modelId="{D7588574-EBBE-4077-AC6A-EF0EB1A58414}" type="pres">
      <dgm:prSet presAssocID="{D1185527-D857-48F4-AF20-295A3DB66167}" presName="level" presStyleLbl="node1" presStyleIdx="4" presStyleCnt="5">
        <dgm:presLayoutVars>
          <dgm:chMax val="1"/>
          <dgm:bulletEnabled val="1"/>
        </dgm:presLayoutVars>
      </dgm:prSet>
      <dgm:spPr/>
      <dgm:t>
        <a:bodyPr/>
        <a:lstStyle/>
        <a:p>
          <a:endParaRPr lang="en-US"/>
        </a:p>
      </dgm:t>
    </dgm:pt>
    <dgm:pt modelId="{F51258A7-A9FF-4E88-B5E7-599525772ED0}" type="pres">
      <dgm:prSet presAssocID="{D1185527-D857-48F4-AF20-295A3DB66167}" presName="levelTx" presStyleLbl="revTx" presStyleIdx="0" presStyleCnt="0">
        <dgm:presLayoutVars>
          <dgm:chMax val="1"/>
          <dgm:bulletEnabled val="1"/>
        </dgm:presLayoutVars>
      </dgm:prSet>
      <dgm:spPr/>
      <dgm:t>
        <a:bodyPr/>
        <a:lstStyle/>
        <a:p>
          <a:endParaRPr lang="en-US"/>
        </a:p>
      </dgm:t>
    </dgm:pt>
  </dgm:ptLst>
  <dgm:cxnLst>
    <dgm:cxn modelId="{00B3D207-D52A-470E-B582-BE99A456DE54}" type="presOf" srcId="{5C5B5F96-FC6E-43EE-B3E4-5FD55C793EA3}" destId="{B16EEA48-008B-40C2-9CAE-F2E9B3F0382F}" srcOrd="1" destOrd="0" presId="urn:microsoft.com/office/officeart/2005/8/layout/pyramid1"/>
    <dgm:cxn modelId="{DCF1EA6D-0D13-44CC-AD29-F5C0D5D4A9F1}" type="presOf" srcId="{D1185527-D857-48F4-AF20-295A3DB66167}" destId="{F51258A7-A9FF-4E88-B5E7-599525772ED0}" srcOrd="1" destOrd="0" presId="urn:microsoft.com/office/officeart/2005/8/layout/pyramid1"/>
    <dgm:cxn modelId="{258E1C09-0905-4121-87A7-E661B6D85FE1}" srcId="{CC463F4C-83AD-4EE2-B185-5DD948CD4DE1}" destId="{E761125B-DD8F-4FBA-BD56-89EFB1992289}" srcOrd="2" destOrd="0" parTransId="{8DE41A46-18A5-489B-9D80-C26657E9A8F0}" sibTransId="{59863764-95BA-4E61-A0A5-4BDABCBC333C}"/>
    <dgm:cxn modelId="{6F4A9885-ECAD-4E33-884F-22E299542CE4}" type="presOf" srcId="{D1185527-D857-48F4-AF20-295A3DB66167}" destId="{D7588574-EBBE-4077-AC6A-EF0EB1A58414}" srcOrd="0" destOrd="0" presId="urn:microsoft.com/office/officeart/2005/8/layout/pyramid1"/>
    <dgm:cxn modelId="{248ADD3F-ABAC-4686-A37B-F67E73A09801}" type="presOf" srcId="{7550111E-014F-4E68-89E0-D5320C5AE9C5}" destId="{E5579A2A-1B49-4EEC-9311-A7F07CD3920A}" srcOrd="0" destOrd="0" presId="urn:microsoft.com/office/officeart/2005/8/layout/pyramid1"/>
    <dgm:cxn modelId="{0BFE4225-EC19-496D-BCCD-25CE395D3C79}" type="presOf" srcId="{A65FBE4A-4E83-4D7C-94EC-2798ECCE968B}" destId="{61459226-9154-48F5-BA9A-7A930B602E06}" srcOrd="0" destOrd="0" presId="urn:microsoft.com/office/officeart/2005/8/layout/pyramid1"/>
    <dgm:cxn modelId="{5AFB2165-7FC9-4589-A2AF-8104392A2C02}" type="presOf" srcId="{E761125B-DD8F-4FBA-BD56-89EFB1992289}" destId="{E3A6FBD3-7AEE-4086-9595-C8DB6F3E57AD}" srcOrd="1" destOrd="0" presId="urn:microsoft.com/office/officeart/2005/8/layout/pyramid1"/>
    <dgm:cxn modelId="{5B78CFD0-B467-4BAA-902D-B7D46C1216BD}" srcId="{CC463F4C-83AD-4EE2-B185-5DD948CD4DE1}" destId="{D1185527-D857-48F4-AF20-295A3DB66167}" srcOrd="4" destOrd="0" parTransId="{9BEEEF8C-D25A-43CF-95BD-0C3C45FF3B7E}" sibTransId="{F11AD5C9-DF2D-4339-B914-80776D3C6CF1}"/>
    <dgm:cxn modelId="{62612469-F223-459B-99B1-944B486B8AE9}" type="presOf" srcId="{7550111E-014F-4E68-89E0-D5320C5AE9C5}" destId="{3AFD786E-DFD4-4D03-876B-987EE6938597}" srcOrd="1" destOrd="0" presId="urn:microsoft.com/office/officeart/2005/8/layout/pyramid1"/>
    <dgm:cxn modelId="{C15F4120-7C3F-4B02-8FD5-1F77AD9FF764}" type="presOf" srcId="{A65FBE4A-4E83-4D7C-94EC-2798ECCE968B}" destId="{18E5C5C8-A8EA-4B8D-8D1D-48DF4FAD9353}" srcOrd="1" destOrd="0" presId="urn:microsoft.com/office/officeart/2005/8/layout/pyramid1"/>
    <dgm:cxn modelId="{5B9CD023-1438-4CAD-AAF0-E7FA4E7FAB59}" type="presOf" srcId="{E761125B-DD8F-4FBA-BD56-89EFB1992289}" destId="{1E890ECB-6CEA-48F1-A8D2-550544A99E85}" srcOrd="0" destOrd="0" presId="urn:microsoft.com/office/officeart/2005/8/layout/pyramid1"/>
    <dgm:cxn modelId="{6E5C062A-BE2D-47F9-A434-87EDC61881FF}" srcId="{CC463F4C-83AD-4EE2-B185-5DD948CD4DE1}" destId="{A65FBE4A-4E83-4D7C-94EC-2798ECCE968B}" srcOrd="3" destOrd="0" parTransId="{28F1F224-7377-491F-ABAB-0D0D810CA45C}" sibTransId="{4ED19CEE-CE1D-4E26-910F-BCDF815BBA74}"/>
    <dgm:cxn modelId="{8760B0E1-22F5-4FCD-9F3E-3B3352220257}" srcId="{CC463F4C-83AD-4EE2-B185-5DD948CD4DE1}" destId="{7550111E-014F-4E68-89E0-D5320C5AE9C5}" srcOrd="0" destOrd="0" parTransId="{0CFAD541-3B61-4849-B623-2462A7464856}" sibTransId="{7AB65DA0-686B-4E50-B1F9-FB96AF9BDAE9}"/>
    <dgm:cxn modelId="{283CE999-F506-4FDA-BE4D-99E22B5125B8}" type="presOf" srcId="{5C5B5F96-FC6E-43EE-B3E4-5FD55C793EA3}" destId="{20B6DF05-8F00-4321-94D8-C9F4EFF17882}" srcOrd="0" destOrd="0" presId="urn:microsoft.com/office/officeart/2005/8/layout/pyramid1"/>
    <dgm:cxn modelId="{EAF91E47-1505-4FDB-9BFF-3BD4F834DC7F}" type="presOf" srcId="{CC463F4C-83AD-4EE2-B185-5DD948CD4DE1}" destId="{11E2DAB6-5315-4C92-AE50-111C70C894CA}" srcOrd="0" destOrd="0" presId="urn:microsoft.com/office/officeart/2005/8/layout/pyramid1"/>
    <dgm:cxn modelId="{8D4C0793-4BA0-4ADA-AC07-C21657F6D10F}" srcId="{CC463F4C-83AD-4EE2-B185-5DD948CD4DE1}" destId="{5C5B5F96-FC6E-43EE-B3E4-5FD55C793EA3}" srcOrd="1" destOrd="0" parTransId="{86A083AD-14BE-424C-8D24-30E45FC625CB}" sibTransId="{BE5FBD81-82F9-40AB-8455-241C42E0202D}"/>
    <dgm:cxn modelId="{BE455AD9-D0CA-4470-A778-6E870699BB2F}" type="presParOf" srcId="{11E2DAB6-5315-4C92-AE50-111C70C894CA}" destId="{54EB1910-5740-40E7-90E6-F84534AF97E2}" srcOrd="0" destOrd="0" presId="urn:microsoft.com/office/officeart/2005/8/layout/pyramid1"/>
    <dgm:cxn modelId="{E0A67227-3860-40D0-8522-6C0E97ADC0C9}" type="presParOf" srcId="{54EB1910-5740-40E7-90E6-F84534AF97E2}" destId="{E5579A2A-1B49-4EEC-9311-A7F07CD3920A}" srcOrd="0" destOrd="0" presId="urn:microsoft.com/office/officeart/2005/8/layout/pyramid1"/>
    <dgm:cxn modelId="{DE6B3D4D-23A3-4F2F-A69F-B5A4C1B8E501}" type="presParOf" srcId="{54EB1910-5740-40E7-90E6-F84534AF97E2}" destId="{3AFD786E-DFD4-4D03-876B-987EE6938597}" srcOrd="1" destOrd="0" presId="urn:microsoft.com/office/officeart/2005/8/layout/pyramid1"/>
    <dgm:cxn modelId="{79BE01B0-E0DD-4018-8278-0C0DE2A57E14}" type="presParOf" srcId="{11E2DAB6-5315-4C92-AE50-111C70C894CA}" destId="{7F194E7D-09AB-4A63-AE11-2D3BAC0D808F}" srcOrd="1" destOrd="0" presId="urn:microsoft.com/office/officeart/2005/8/layout/pyramid1"/>
    <dgm:cxn modelId="{C2004030-89F2-4F40-82D0-17317A449A3F}" type="presParOf" srcId="{7F194E7D-09AB-4A63-AE11-2D3BAC0D808F}" destId="{20B6DF05-8F00-4321-94D8-C9F4EFF17882}" srcOrd="0" destOrd="0" presId="urn:microsoft.com/office/officeart/2005/8/layout/pyramid1"/>
    <dgm:cxn modelId="{E20BA369-EF5F-468B-95AF-2DFF4FA46B2D}" type="presParOf" srcId="{7F194E7D-09AB-4A63-AE11-2D3BAC0D808F}" destId="{B16EEA48-008B-40C2-9CAE-F2E9B3F0382F}" srcOrd="1" destOrd="0" presId="urn:microsoft.com/office/officeart/2005/8/layout/pyramid1"/>
    <dgm:cxn modelId="{013C5CC2-DD7D-4263-BA72-A52952064096}" type="presParOf" srcId="{11E2DAB6-5315-4C92-AE50-111C70C894CA}" destId="{CF01FE25-643B-4FEC-BCCF-5E2BEDEC1035}" srcOrd="2" destOrd="0" presId="urn:microsoft.com/office/officeart/2005/8/layout/pyramid1"/>
    <dgm:cxn modelId="{A0376191-698D-4A10-AD5C-14D12EA11102}" type="presParOf" srcId="{CF01FE25-643B-4FEC-BCCF-5E2BEDEC1035}" destId="{1E890ECB-6CEA-48F1-A8D2-550544A99E85}" srcOrd="0" destOrd="0" presId="urn:microsoft.com/office/officeart/2005/8/layout/pyramid1"/>
    <dgm:cxn modelId="{7C953AD8-C40D-456E-A586-7F379ED812EA}" type="presParOf" srcId="{CF01FE25-643B-4FEC-BCCF-5E2BEDEC1035}" destId="{E3A6FBD3-7AEE-4086-9595-C8DB6F3E57AD}" srcOrd="1" destOrd="0" presId="urn:microsoft.com/office/officeart/2005/8/layout/pyramid1"/>
    <dgm:cxn modelId="{7A408543-F8E6-4AD3-850B-38100ABE3B38}" type="presParOf" srcId="{11E2DAB6-5315-4C92-AE50-111C70C894CA}" destId="{20A9CCDE-A024-4E49-89F8-F7C3BAEC1F34}" srcOrd="3" destOrd="0" presId="urn:microsoft.com/office/officeart/2005/8/layout/pyramid1"/>
    <dgm:cxn modelId="{A7381D8B-0774-4902-8321-AB2DF99B9ADA}" type="presParOf" srcId="{20A9CCDE-A024-4E49-89F8-F7C3BAEC1F34}" destId="{61459226-9154-48F5-BA9A-7A930B602E06}" srcOrd="0" destOrd="0" presId="urn:microsoft.com/office/officeart/2005/8/layout/pyramid1"/>
    <dgm:cxn modelId="{7DE8786C-EE4D-4E85-B116-BEB7C85AA984}" type="presParOf" srcId="{20A9CCDE-A024-4E49-89F8-F7C3BAEC1F34}" destId="{18E5C5C8-A8EA-4B8D-8D1D-48DF4FAD9353}" srcOrd="1" destOrd="0" presId="urn:microsoft.com/office/officeart/2005/8/layout/pyramid1"/>
    <dgm:cxn modelId="{951CA251-00EA-4F38-8525-E35106952D53}" type="presParOf" srcId="{11E2DAB6-5315-4C92-AE50-111C70C894CA}" destId="{D8D3F06D-F99A-4F8A-8D06-21CD1E1C7E84}" srcOrd="4" destOrd="0" presId="urn:microsoft.com/office/officeart/2005/8/layout/pyramid1"/>
    <dgm:cxn modelId="{D634DB41-E095-4004-B36E-593ABCBE9B94}" type="presParOf" srcId="{D8D3F06D-F99A-4F8A-8D06-21CD1E1C7E84}" destId="{D7588574-EBBE-4077-AC6A-EF0EB1A58414}" srcOrd="0" destOrd="0" presId="urn:microsoft.com/office/officeart/2005/8/layout/pyramid1"/>
    <dgm:cxn modelId="{1492A84D-F5DE-43C8-9BA5-9412EE8BD28F}" type="presParOf" srcId="{D8D3F06D-F99A-4F8A-8D06-21CD1E1C7E84}" destId="{F51258A7-A9FF-4E88-B5E7-599525772ED0}"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463F4C-83AD-4EE2-B185-5DD948CD4DE1}" type="doc">
      <dgm:prSet loTypeId="urn:microsoft.com/office/officeart/2005/8/layout/pyramid1" loCatId="pyramid" qsTypeId="urn:microsoft.com/office/officeart/2005/8/quickstyle/simple1" qsCatId="simple" csTypeId="urn:microsoft.com/office/officeart/2005/8/colors/accent1_2" csCatId="accent1" phldr="1"/>
      <dgm:spPr/>
    </dgm:pt>
    <dgm:pt modelId="{7550111E-014F-4E68-89E0-D5320C5AE9C5}">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AI</a:t>
          </a:r>
          <a:endParaRPr lang="en-US" dirty="0"/>
        </a:p>
      </dgm:t>
    </dgm:pt>
    <dgm:pt modelId="{0CFAD541-3B61-4849-B623-2462A7464856}" type="parTrans" cxnId="{8760B0E1-22F5-4FCD-9F3E-3B3352220257}">
      <dgm:prSet/>
      <dgm:spPr/>
      <dgm:t>
        <a:bodyPr/>
        <a:lstStyle/>
        <a:p>
          <a:endParaRPr lang="en-US"/>
        </a:p>
      </dgm:t>
    </dgm:pt>
    <dgm:pt modelId="{7AB65DA0-686B-4E50-B1F9-FB96AF9BDAE9}" type="sibTrans" cxnId="{8760B0E1-22F5-4FCD-9F3E-3B3352220257}">
      <dgm:prSet/>
      <dgm:spPr/>
      <dgm:t>
        <a:bodyPr/>
        <a:lstStyle/>
        <a:p>
          <a:endParaRPr lang="en-US"/>
        </a:p>
      </dgm:t>
    </dgm:pt>
    <dgm:pt modelId="{D1185527-D857-48F4-AF20-295A3DB66167}">
      <dgm:prSet phldrT="[Text]"/>
      <dgm: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dirty="0" smtClean="0"/>
            <a:t>Data Producer</a:t>
          </a:r>
          <a:endParaRPr lang="en-US" dirty="0"/>
        </a:p>
      </dgm:t>
    </dgm:pt>
    <dgm:pt modelId="{9BEEEF8C-D25A-43CF-95BD-0C3C45FF3B7E}" type="parTrans" cxnId="{5B78CFD0-B467-4BAA-902D-B7D46C1216BD}">
      <dgm:prSet/>
      <dgm:spPr/>
      <dgm:t>
        <a:bodyPr/>
        <a:lstStyle/>
        <a:p>
          <a:endParaRPr lang="en-US"/>
        </a:p>
      </dgm:t>
    </dgm:pt>
    <dgm:pt modelId="{F11AD5C9-DF2D-4339-B914-80776D3C6CF1}" type="sibTrans" cxnId="{5B78CFD0-B467-4BAA-902D-B7D46C1216BD}">
      <dgm:prSet/>
      <dgm:spPr/>
      <dgm:t>
        <a:bodyPr/>
        <a:lstStyle/>
        <a:p>
          <a:endParaRPr lang="en-US"/>
        </a:p>
      </dgm:t>
    </dgm:pt>
    <dgm:pt modelId="{5C5B5F96-FC6E-43EE-B3E4-5FD55C793EA3}">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Machine Learning</a:t>
          </a:r>
          <a:endParaRPr lang="en-US" dirty="0"/>
        </a:p>
      </dgm:t>
    </dgm:pt>
    <dgm:pt modelId="{86A083AD-14BE-424C-8D24-30E45FC625CB}" type="parTrans" cxnId="{8D4C0793-4BA0-4ADA-AC07-C21657F6D10F}">
      <dgm:prSet/>
      <dgm:spPr/>
      <dgm:t>
        <a:bodyPr/>
        <a:lstStyle/>
        <a:p>
          <a:endParaRPr lang="en-US"/>
        </a:p>
      </dgm:t>
    </dgm:pt>
    <dgm:pt modelId="{BE5FBD81-82F9-40AB-8455-241C42E0202D}" type="sibTrans" cxnId="{8D4C0793-4BA0-4ADA-AC07-C21657F6D10F}">
      <dgm:prSet/>
      <dgm:spPr/>
      <dgm:t>
        <a:bodyPr/>
        <a:lstStyle/>
        <a:p>
          <a:endParaRPr lang="en-US"/>
        </a:p>
      </dgm:t>
    </dgm:pt>
    <dgm:pt modelId="{E761125B-DD8F-4FBA-BD56-89EFB1992289}">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Data Scientist</a:t>
          </a:r>
          <a:endParaRPr lang="en-US" dirty="0"/>
        </a:p>
      </dgm:t>
    </dgm:pt>
    <dgm:pt modelId="{8DE41A46-18A5-489B-9D80-C26657E9A8F0}" type="parTrans" cxnId="{258E1C09-0905-4121-87A7-E661B6D85FE1}">
      <dgm:prSet/>
      <dgm:spPr/>
      <dgm:t>
        <a:bodyPr/>
        <a:lstStyle/>
        <a:p>
          <a:endParaRPr lang="en-US"/>
        </a:p>
      </dgm:t>
    </dgm:pt>
    <dgm:pt modelId="{59863764-95BA-4E61-A0A5-4BDABCBC333C}" type="sibTrans" cxnId="{258E1C09-0905-4121-87A7-E661B6D85FE1}">
      <dgm:prSet/>
      <dgm:spPr/>
      <dgm:t>
        <a:bodyPr/>
        <a:lstStyle/>
        <a:p>
          <a:endParaRPr lang="en-US"/>
        </a:p>
      </dgm:t>
    </dgm:pt>
    <dgm:pt modelId="{A65FBE4A-4E83-4D7C-94EC-2798ECCE968B}">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Data Manager </a:t>
          </a:r>
        </a:p>
        <a:p>
          <a:r>
            <a:rPr lang="en-US" dirty="0" smtClean="0"/>
            <a:t>DBA</a:t>
          </a:r>
          <a:endParaRPr lang="en-US" dirty="0"/>
        </a:p>
      </dgm:t>
    </dgm:pt>
    <dgm:pt modelId="{28F1F224-7377-491F-ABAB-0D0D810CA45C}" type="parTrans" cxnId="{6E5C062A-BE2D-47F9-A434-87EDC61881FF}">
      <dgm:prSet/>
      <dgm:spPr/>
      <dgm:t>
        <a:bodyPr/>
        <a:lstStyle/>
        <a:p>
          <a:endParaRPr lang="en-US"/>
        </a:p>
      </dgm:t>
    </dgm:pt>
    <dgm:pt modelId="{4ED19CEE-CE1D-4E26-910F-BCDF815BBA74}" type="sibTrans" cxnId="{6E5C062A-BE2D-47F9-A434-87EDC61881FF}">
      <dgm:prSet/>
      <dgm:spPr/>
      <dgm:t>
        <a:bodyPr/>
        <a:lstStyle/>
        <a:p>
          <a:endParaRPr lang="en-US"/>
        </a:p>
      </dgm:t>
    </dgm:pt>
    <dgm:pt modelId="{11E2DAB6-5315-4C92-AE50-111C70C894CA}" type="pres">
      <dgm:prSet presAssocID="{CC463F4C-83AD-4EE2-B185-5DD948CD4DE1}" presName="Name0" presStyleCnt="0">
        <dgm:presLayoutVars>
          <dgm:dir/>
          <dgm:animLvl val="lvl"/>
          <dgm:resizeHandles val="exact"/>
        </dgm:presLayoutVars>
      </dgm:prSet>
      <dgm:spPr/>
    </dgm:pt>
    <dgm:pt modelId="{54EB1910-5740-40E7-90E6-F84534AF97E2}" type="pres">
      <dgm:prSet presAssocID="{7550111E-014F-4E68-89E0-D5320C5AE9C5}" presName="Name8" presStyleCnt="0"/>
      <dgm:spPr/>
    </dgm:pt>
    <dgm:pt modelId="{E5579A2A-1B49-4EEC-9311-A7F07CD3920A}" type="pres">
      <dgm:prSet presAssocID="{7550111E-014F-4E68-89E0-D5320C5AE9C5}" presName="level" presStyleLbl="node1" presStyleIdx="0" presStyleCnt="5">
        <dgm:presLayoutVars>
          <dgm:chMax val="1"/>
          <dgm:bulletEnabled val="1"/>
        </dgm:presLayoutVars>
      </dgm:prSet>
      <dgm:spPr/>
      <dgm:t>
        <a:bodyPr/>
        <a:lstStyle/>
        <a:p>
          <a:endParaRPr lang="en-US"/>
        </a:p>
      </dgm:t>
    </dgm:pt>
    <dgm:pt modelId="{3AFD786E-DFD4-4D03-876B-987EE6938597}" type="pres">
      <dgm:prSet presAssocID="{7550111E-014F-4E68-89E0-D5320C5AE9C5}" presName="levelTx" presStyleLbl="revTx" presStyleIdx="0" presStyleCnt="0">
        <dgm:presLayoutVars>
          <dgm:chMax val="1"/>
          <dgm:bulletEnabled val="1"/>
        </dgm:presLayoutVars>
      </dgm:prSet>
      <dgm:spPr/>
      <dgm:t>
        <a:bodyPr/>
        <a:lstStyle/>
        <a:p>
          <a:endParaRPr lang="en-US"/>
        </a:p>
      </dgm:t>
    </dgm:pt>
    <dgm:pt modelId="{7F194E7D-09AB-4A63-AE11-2D3BAC0D808F}" type="pres">
      <dgm:prSet presAssocID="{5C5B5F96-FC6E-43EE-B3E4-5FD55C793EA3}" presName="Name8" presStyleCnt="0"/>
      <dgm:spPr/>
    </dgm:pt>
    <dgm:pt modelId="{20B6DF05-8F00-4321-94D8-C9F4EFF17882}" type="pres">
      <dgm:prSet presAssocID="{5C5B5F96-FC6E-43EE-B3E4-5FD55C793EA3}" presName="level" presStyleLbl="node1" presStyleIdx="1" presStyleCnt="5">
        <dgm:presLayoutVars>
          <dgm:chMax val="1"/>
          <dgm:bulletEnabled val="1"/>
        </dgm:presLayoutVars>
      </dgm:prSet>
      <dgm:spPr/>
      <dgm:t>
        <a:bodyPr/>
        <a:lstStyle/>
        <a:p>
          <a:endParaRPr lang="en-US"/>
        </a:p>
      </dgm:t>
    </dgm:pt>
    <dgm:pt modelId="{B16EEA48-008B-40C2-9CAE-F2E9B3F0382F}" type="pres">
      <dgm:prSet presAssocID="{5C5B5F96-FC6E-43EE-B3E4-5FD55C793EA3}" presName="levelTx" presStyleLbl="revTx" presStyleIdx="0" presStyleCnt="0">
        <dgm:presLayoutVars>
          <dgm:chMax val="1"/>
          <dgm:bulletEnabled val="1"/>
        </dgm:presLayoutVars>
      </dgm:prSet>
      <dgm:spPr/>
      <dgm:t>
        <a:bodyPr/>
        <a:lstStyle/>
        <a:p>
          <a:endParaRPr lang="en-US"/>
        </a:p>
      </dgm:t>
    </dgm:pt>
    <dgm:pt modelId="{CF01FE25-643B-4FEC-BCCF-5E2BEDEC1035}" type="pres">
      <dgm:prSet presAssocID="{E761125B-DD8F-4FBA-BD56-89EFB1992289}" presName="Name8" presStyleCnt="0"/>
      <dgm:spPr/>
    </dgm:pt>
    <dgm:pt modelId="{1E890ECB-6CEA-48F1-A8D2-550544A99E85}" type="pres">
      <dgm:prSet presAssocID="{E761125B-DD8F-4FBA-BD56-89EFB1992289}" presName="level" presStyleLbl="node1" presStyleIdx="2" presStyleCnt="5">
        <dgm:presLayoutVars>
          <dgm:chMax val="1"/>
          <dgm:bulletEnabled val="1"/>
        </dgm:presLayoutVars>
      </dgm:prSet>
      <dgm:spPr/>
      <dgm:t>
        <a:bodyPr/>
        <a:lstStyle/>
        <a:p>
          <a:endParaRPr lang="en-US"/>
        </a:p>
      </dgm:t>
    </dgm:pt>
    <dgm:pt modelId="{E3A6FBD3-7AEE-4086-9595-C8DB6F3E57AD}" type="pres">
      <dgm:prSet presAssocID="{E761125B-DD8F-4FBA-BD56-89EFB1992289}" presName="levelTx" presStyleLbl="revTx" presStyleIdx="0" presStyleCnt="0">
        <dgm:presLayoutVars>
          <dgm:chMax val="1"/>
          <dgm:bulletEnabled val="1"/>
        </dgm:presLayoutVars>
      </dgm:prSet>
      <dgm:spPr/>
      <dgm:t>
        <a:bodyPr/>
        <a:lstStyle/>
        <a:p>
          <a:endParaRPr lang="en-US"/>
        </a:p>
      </dgm:t>
    </dgm:pt>
    <dgm:pt modelId="{20A9CCDE-A024-4E49-89F8-F7C3BAEC1F34}" type="pres">
      <dgm:prSet presAssocID="{A65FBE4A-4E83-4D7C-94EC-2798ECCE968B}" presName="Name8" presStyleCnt="0"/>
      <dgm:spPr/>
    </dgm:pt>
    <dgm:pt modelId="{61459226-9154-48F5-BA9A-7A930B602E06}" type="pres">
      <dgm:prSet presAssocID="{A65FBE4A-4E83-4D7C-94EC-2798ECCE968B}" presName="level" presStyleLbl="node1" presStyleIdx="3" presStyleCnt="5">
        <dgm:presLayoutVars>
          <dgm:chMax val="1"/>
          <dgm:bulletEnabled val="1"/>
        </dgm:presLayoutVars>
      </dgm:prSet>
      <dgm:spPr/>
      <dgm:t>
        <a:bodyPr/>
        <a:lstStyle/>
        <a:p>
          <a:endParaRPr lang="en-US"/>
        </a:p>
      </dgm:t>
    </dgm:pt>
    <dgm:pt modelId="{18E5C5C8-A8EA-4B8D-8D1D-48DF4FAD9353}" type="pres">
      <dgm:prSet presAssocID="{A65FBE4A-4E83-4D7C-94EC-2798ECCE968B}" presName="levelTx" presStyleLbl="revTx" presStyleIdx="0" presStyleCnt="0">
        <dgm:presLayoutVars>
          <dgm:chMax val="1"/>
          <dgm:bulletEnabled val="1"/>
        </dgm:presLayoutVars>
      </dgm:prSet>
      <dgm:spPr/>
      <dgm:t>
        <a:bodyPr/>
        <a:lstStyle/>
        <a:p>
          <a:endParaRPr lang="en-US"/>
        </a:p>
      </dgm:t>
    </dgm:pt>
    <dgm:pt modelId="{D8D3F06D-F99A-4F8A-8D06-21CD1E1C7E84}" type="pres">
      <dgm:prSet presAssocID="{D1185527-D857-48F4-AF20-295A3DB66167}" presName="Name8" presStyleCnt="0"/>
      <dgm:spPr/>
    </dgm:pt>
    <dgm:pt modelId="{D7588574-EBBE-4077-AC6A-EF0EB1A58414}" type="pres">
      <dgm:prSet presAssocID="{D1185527-D857-48F4-AF20-295A3DB66167}" presName="level" presStyleLbl="node1" presStyleIdx="4" presStyleCnt="5">
        <dgm:presLayoutVars>
          <dgm:chMax val="1"/>
          <dgm:bulletEnabled val="1"/>
        </dgm:presLayoutVars>
      </dgm:prSet>
      <dgm:spPr/>
      <dgm:t>
        <a:bodyPr/>
        <a:lstStyle/>
        <a:p>
          <a:endParaRPr lang="en-US"/>
        </a:p>
      </dgm:t>
    </dgm:pt>
    <dgm:pt modelId="{F51258A7-A9FF-4E88-B5E7-599525772ED0}" type="pres">
      <dgm:prSet presAssocID="{D1185527-D857-48F4-AF20-295A3DB66167}" presName="levelTx" presStyleLbl="revTx" presStyleIdx="0" presStyleCnt="0">
        <dgm:presLayoutVars>
          <dgm:chMax val="1"/>
          <dgm:bulletEnabled val="1"/>
        </dgm:presLayoutVars>
      </dgm:prSet>
      <dgm:spPr/>
      <dgm:t>
        <a:bodyPr/>
        <a:lstStyle/>
        <a:p>
          <a:endParaRPr lang="en-US"/>
        </a:p>
      </dgm:t>
    </dgm:pt>
  </dgm:ptLst>
  <dgm:cxnLst>
    <dgm:cxn modelId="{00B3D207-D52A-470E-B582-BE99A456DE54}" type="presOf" srcId="{5C5B5F96-FC6E-43EE-B3E4-5FD55C793EA3}" destId="{B16EEA48-008B-40C2-9CAE-F2E9B3F0382F}" srcOrd="1" destOrd="0" presId="urn:microsoft.com/office/officeart/2005/8/layout/pyramid1"/>
    <dgm:cxn modelId="{DCF1EA6D-0D13-44CC-AD29-F5C0D5D4A9F1}" type="presOf" srcId="{D1185527-D857-48F4-AF20-295A3DB66167}" destId="{F51258A7-A9FF-4E88-B5E7-599525772ED0}" srcOrd="1" destOrd="0" presId="urn:microsoft.com/office/officeart/2005/8/layout/pyramid1"/>
    <dgm:cxn modelId="{258E1C09-0905-4121-87A7-E661B6D85FE1}" srcId="{CC463F4C-83AD-4EE2-B185-5DD948CD4DE1}" destId="{E761125B-DD8F-4FBA-BD56-89EFB1992289}" srcOrd="2" destOrd="0" parTransId="{8DE41A46-18A5-489B-9D80-C26657E9A8F0}" sibTransId="{59863764-95BA-4E61-A0A5-4BDABCBC333C}"/>
    <dgm:cxn modelId="{6F4A9885-ECAD-4E33-884F-22E299542CE4}" type="presOf" srcId="{D1185527-D857-48F4-AF20-295A3DB66167}" destId="{D7588574-EBBE-4077-AC6A-EF0EB1A58414}" srcOrd="0" destOrd="0" presId="urn:microsoft.com/office/officeart/2005/8/layout/pyramid1"/>
    <dgm:cxn modelId="{248ADD3F-ABAC-4686-A37B-F67E73A09801}" type="presOf" srcId="{7550111E-014F-4E68-89E0-D5320C5AE9C5}" destId="{E5579A2A-1B49-4EEC-9311-A7F07CD3920A}" srcOrd="0" destOrd="0" presId="urn:microsoft.com/office/officeart/2005/8/layout/pyramid1"/>
    <dgm:cxn modelId="{0BFE4225-EC19-496D-BCCD-25CE395D3C79}" type="presOf" srcId="{A65FBE4A-4E83-4D7C-94EC-2798ECCE968B}" destId="{61459226-9154-48F5-BA9A-7A930B602E06}" srcOrd="0" destOrd="0" presId="urn:microsoft.com/office/officeart/2005/8/layout/pyramid1"/>
    <dgm:cxn modelId="{5AFB2165-7FC9-4589-A2AF-8104392A2C02}" type="presOf" srcId="{E761125B-DD8F-4FBA-BD56-89EFB1992289}" destId="{E3A6FBD3-7AEE-4086-9595-C8DB6F3E57AD}" srcOrd="1" destOrd="0" presId="urn:microsoft.com/office/officeart/2005/8/layout/pyramid1"/>
    <dgm:cxn modelId="{5B78CFD0-B467-4BAA-902D-B7D46C1216BD}" srcId="{CC463F4C-83AD-4EE2-B185-5DD948CD4DE1}" destId="{D1185527-D857-48F4-AF20-295A3DB66167}" srcOrd="4" destOrd="0" parTransId="{9BEEEF8C-D25A-43CF-95BD-0C3C45FF3B7E}" sibTransId="{F11AD5C9-DF2D-4339-B914-80776D3C6CF1}"/>
    <dgm:cxn modelId="{62612469-F223-459B-99B1-944B486B8AE9}" type="presOf" srcId="{7550111E-014F-4E68-89E0-D5320C5AE9C5}" destId="{3AFD786E-DFD4-4D03-876B-987EE6938597}" srcOrd="1" destOrd="0" presId="urn:microsoft.com/office/officeart/2005/8/layout/pyramid1"/>
    <dgm:cxn modelId="{C15F4120-7C3F-4B02-8FD5-1F77AD9FF764}" type="presOf" srcId="{A65FBE4A-4E83-4D7C-94EC-2798ECCE968B}" destId="{18E5C5C8-A8EA-4B8D-8D1D-48DF4FAD9353}" srcOrd="1" destOrd="0" presId="urn:microsoft.com/office/officeart/2005/8/layout/pyramid1"/>
    <dgm:cxn modelId="{5B9CD023-1438-4CAD-AAF0-E7FA4E7FAB59}" type="presOf" srcId="{E761125B-DD8F-4FBA-BD56-89EFB1992289}" destId="{1E890ECB-6CEA-48F1-A8D2-550544A99E85}" srcOrd="0" destOrd="0" presId="urn:microsoft.com/office/officeart/2005/8/layout/pyramid1"/>
    <dgm:cxn modelId="{6E5C062A-BE2D-47F9-A434-87EDC61881FF}" srcId="{CC463F4C-83AD-4EE2-B185-5DD948CD4DE1}" destId="{A65FBE4A-4E83-4D7C-94EC-2798ECCE968B}" srcOrd="3" destOrd="0" parTransId="{28F1F224-7377-491F-ABAB-0D0D810CA45C}" sibTransId="{4ED19CEE-CE1D-4E26-910F-BCDF815BBA74}"/>
    <dgm:cxn modelId="{8760B0E1-22F5-4FCD-9F3E-3B3352220257}" srcId="{CC463F4C-83AD-4EE2-B185-5DD948CD4DE1}" destId="{7550111E-014F-4E68-89E0-D5320C5AE9C5}" srcOrd="0" destOrd="0" parTransId="{0CFAD541-3B61-4849-B623-2462A7464856}" sibTransId="{7AB65DA0-686B-4E50-B1F9-FB96AF9BDAE9}"/>
    <dgm:cxn modelId="{283CE999-F506-4FDA-BE4D-99E22B5125B8}" type="presOf" srcId="{5C5B5F96-FC6E-43EE-B3E4-5FD55C793EA3}" destId="{20B6DF05-8F00-4321-94D8-C9F4EFF17882}" srcOrd="0" destOrd="0" presId="urn:microsoft.com/office/officeart/2005/8/layout/pyramid1"/>
    <dgm:cxn modelId="{EAF91E47-1505-4FDB-9BFF-3BD4F834DC7F}" type="presOf" srcId="{CC463F4C-83AD-4EE2-B185-5DD948CD4DE1}" destId="{11E2DAB6-5315-4C92-AE50-111C70C894CA}" srcOrd="0" destOrd="0" presId="urn:microsoft.com/office/officeart/2005/8/layout/pyramid1"/>
    <dgm:cxn modelId="{8D4C0793-4BA0-4ADA-AC07-C21657F6D10F}" srcId="{CC463F4C-83AD-4EE2-B185-5DD948CD4DE1}" destId="{5C5B5F96-FC6E-43EE-B3E4-5FD55C793EA3}" srcOrd="1" destOrd="0" parTransId="{86A083AD-14BE-424C-8D24-30E45FC625CB}" sibTransId="{BE5FBD81-82F9-40AB-8455-241C42E0202D}"/>
    <dgm:cxn modelId="{BE455AD9-D0CA-4470-A778-6E870699BB2F}" type="presParOf" srcId="{11E2DAB6-5315-4C92-AE50-111C70C894CA}" destId="{54EB1910-5740-40E7-90E6-F84534AF97E2}" srcOrd="0" destOrd="0" presId="urn:microsoft.com/office/officeart/2005/8/layout/pyramid1"/>
    <dgm:cxn modelId="{E0A67227-3860-40D0-8522-6C0E97ADC0C9}" type="presParOf" srcId="{54EB1910-5740-40E7-90E6-F84534AF97E2}" destId="{E5579A2A-1B49-4EEC-9311-A7F07CD3920A}" srcOrd="0" destOrd="0" presId="urn:microsoft.com/office/officeart/2005/8/layout/pyramid1"/>
    <dgm:cxn modelId="{DE6B3D4D-23A3-4F2F-A69F-B5A4C1B8E501}" type="presParOf" srcId="{54EB1910-5740-40E7-90E6-F84534AF97E2}" destId="{3AFD786E-DFD4-4D03-876B-987EE6938597}" srcOrd="1" destOrd="0" presId="urn:microsoft.com/office/officeart/2005/8/layout/pyramid1"/>
    <dgm:cxn modelId="{79BE01B0-E0DD-4018-8278-0C0DE2A57E14}" type="presParOf" srcId="{11E2DAB6-5315-4C92-AE50-111C70C894CA}" destId="{7F194E7D-09AB-4A63-AE11-2D3BAC0D808F}" srcOrd="1" destOrd="0" presId="urn:microsoft.com/office/officeart/2005/8/layout/pyramid1"/>
    <dgm:cxn modelId="{C2004030-89F2-4F40-82D0-17317A449A3F}" type="presParOf" srcId="{7F194E7D-09AB-4A63-AE11-2D3BAC0D808F}" destId="{20B6DF05-8F00-4321-94D8-C9F4EFF17882}" srcOrd="0" destOrd="0" presId="urn:microsoft.com/office/officeart/2005/8/layout/pyramid1"/>
    <dgm:cxn modelId="{E20BA369-EF5F-468B-95AF-2DFF4FA46B2D}" type="presParOf" srcId="{7F194E7D-09AB-4A63-AE11-2D3BAC0D808F}" destId="{B16EEA48-008B-40C2-9CAE-F2E9B3F0382F}" srcOrd="1" destOrd="0" presId="urn:microsoft.com/office/officeart/2005/8/layout/pyramid1"/>
    <dgm:cxn modelId="{013C5CC2-DD7D-4263-BA72-A52952064096}" type="presParOf" srcId="{11E2DAB6-5315-4C92-AE50-111C70C894CA}" destId="{CF01FE25-643B-4FEC-BCCF-5E2BEDEC1035}" srcOrd="2" destOrd="0" presId="urn:microsoft.com/office/officeart/2005/8/layout/pyramid1"/>
    <dgm:cxn modelId="{A0376191-698D-4A10-AD5C-14D12EA11102}" type="presParOf" srcId="{CF01FE25-643B-4FEC-BCCF-5E2BEDEC1035}" destId="{1E890ECB-6CEA-48F1-A8D2-550544A99E85}" srcOrd="0" destOrd="0" presId="urn:microsoft.com/office/officeart/2005/8/layout/pyramid1"/>
    <dgm:cxn modelId="{7C953AD8-C40D-456E-A586-7F379ED812EA}" type="presParOf" srcId="{CF01FE25-643B-4FEC-BCCF-5E2BEDEC1035}" destId="{E3A6FBD3-7AEE-4086-9595-C8DB6F3E57AD}" srcOrd="1" destOrd="0" presId="urn:microsoft.com/office/officeart/2005/8/layout/pyramid1"/>
    <dgm:cxn modelId="{7A408543-F8E6-4AD3-850B-38100ABE3B38}" type="presParOf" srcId="{11E2DAB6-5315-4C92-AE50-111C70C894CA}" destId="{20A9CCDE-A024-4E49-89F8-F7C3BAEC1F34}" srcOrd="3" destOrd="0" presId="urn:microsoft.com/office/officeart/2005/8/layout/pyramid1"/>
    <dgm:cxn modelId="{A7381D8B-0774-4902-8321-AB2DF99B9ADA}" type="presParOf" srcId="{20A9CCDE-A024-4E49-89F8-F7C3BAEC1F34}" destId="{61459226-9154-48F5-BA9A-7A930B602E06}" srcOrd="0" destOrd="0" presId="urn:microsoft.com/office/officeart/2005/8/layout/pyramid1"/>
    <dgm:cxn modelId="{7DE8786C-EE4D-4E85-B116-BEB7C85AA984}" type="presParOf" srcId="{20A9CCDE-A024-4E49-89F8-F7C3BAEC1F34}" destId="{18E5C5C8-A8EA-4B8D-8D1D-48DF4FAD9353}" srcOrd="1" destOrd="0" presId="urn:microsoft.com/office/officeart/2005/8/layout/pyramid1"/>
    <dgm:cxn modelId="{951CA251-00EA-4F38-8525-E35106952D53}" type="presParOf" srcId="{11E2DAB6-5315-4C92-AE50-111C70C894CA}" destId="{D8D3F06D-F99A-4F8A-8D06-21CD1E1C7E84}" srcOrd="4" destOrd="0" presId="urn:microsoft.com/office/officeart/2005/8/layout/pyramid1"/>
    <dgm:cxn modelId="{D634DB41-E095-4004-B36E-593ABCBE9B94}" type="presParOf" srcId="{D8D3F06D-F99A-4F8A-8D06-21CD1E1C7E84}" destId="{D7588574-EBBE-4077-AC6A-EF0EB1A58414}" srcOrd="0" destOrd="0" presId="urn:microsoft.com/office/officeart/2005/8/layout/pyramid1"/>
    <dgm:cxn modelId="{1492A84D-F5DE-43C8-9BA5-9412EE8BD28F}" type="presParOf" srcId="{D8D3F06D-F99A-4F8A-8D06-21CD1E1C7E84}" destId="{F51258A7-A9FF-4E88-B5E7-599525772ED0}"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463F4C-83AD-4EE2-B185-5DD948CD4DE1}" type="doc">
      <dgm:prSet loTypeId="urn:microsoft.com/office/officeart/2005/8/layout/pyramid1" loCatId="pyramid" qsTypeId="urn:microsoft.com/office/officeart/2005/8/quickstyle/simple1" qsCatId="simple" csTypeId="urn:microsoft.com/office/officeart/2005/8/colors/accent1_2" csCatId="accent1" phldr="1"/>
      <dgm:spPr/>
    </dgm:pt>
    <dgm:pt modelId="{7550111E-014F-4E68-89E0-D5320C5AE9C5}">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AI</a:t>
          </a:r>
          <a:endParaRPr lang="en-US" dirty="0"/>
        </a:p>
      </dgm:t>
    </dgm:pt>
    <dgm:pt modelId="{0CFAD541-3B61-4849-B623-2462A7464856}" type="parTrans" cxnId="{8760B0E1-22F5-4FCD-9F3E-3B3352220257}">
      <dgm:prSet/>
      <dgm:spPr/>
      <dgm:t>
        <a:bodyPr/>
        <a:lstStyle/>
        <a:p>
          <a:endParaRPr lang="en-US"/>
        </a:p>
      </dgm:t>
    </dgm:pt>
    <dgm:pt modelId="{7AB65DA0-686B-4E50-B1F9-FB96AF9BDAE9}" type="sibTrans" cxnId="{8760B0E1-22F5-4FCD-9F3E-3B3352220257}">
      <dgm:prSet/>
      <dgm:spPr/>
      <dgm:t>
        <a:bodyPr/>
        <a:lstStyle/>
        <a:p>
          <a:endParaRPr lang="en-US"/>
        </a:p>
      </dgm:t>
    </dgm:pt>
    <dgm:pt modelId="{D1185527-D857-48F4-AF20-295A3DB66167}">
      <dgm:prSet phldrT="[Text]"/>
      <dgm: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dirty="0" smtClean="0"/>
            <a:t>Data Producer</a:t>
          </a:r>
          <a:endParaRPr lang="en-US" dirty="0"/>
        </a:p>
      </dgm:t>
    </dgm:pt>
    <dgm:pt modelId="{9BEEEF8C-D25A-43CF-95BD-0C3C45FF3B7E}" type="parTrans" cxnId="{5B78CFD0-B467-4BAA-902D-B7D46C1216BD}">
      <dgm:prSet/>
      <dgm:spPr/>
      <dgm:t>
        <a:bodyPr/>
        <a:lstStyle/>
        <a:p>
          <a:endParaRPr lang="en-US"/>
        </a:p>
      </dgm:t>
    </dgm:pt>
    <dgm:pt modelId="{F11AD5C9-DF2D-4339-B914-80776D3C6CF1}" type="sibTrans" cxnId="{5B78CFD0-B467-4BAA-902D-B7D46C1216BD}">
      <dgm:prSet/>
      <dgm:spPr/>
      <dgm:t>
        <a:bodyPr/>
        <a:lstStyle/>
        <a:p>
          <a:endParaRPr lang="en-US"/>
        </a:p>
      </dgm:t>
    </dgm:pt>
    <dgm:pt modelId="{5C5B5F96-FC6E-43EE-B3E4-5FD55C793EA3}">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Machine Learning</a:t>
          </a:r>
          <a:endParaRPr lang="en-US" dirty="0"/>
        </a:p>
      </dgm:t>
    </dgm:pt>
    <dgm:pt modelId="{86A083AD-14BE-424C-8D24-30E45FC625CB}" type="parTrans" cxnId="{8D4C0793-4BA0-4ADA-AC07-C21657F6D10F}">
      <dgm:prSet/>
      <dgm:spPr/>
      <dgm:t>
        <a:bodyPr/>
        <a:lstStyle/>
        <a:p>
          <a:endParaRPr lang="en-US"/>
        </a:p>
      </dgm:t>
    </dgm:pt>
    <dgm:pt modelId="{BE5FBD81-82F9-40AB-8455-241C42E0202D}" type="sibTrans" cxnId="{8D4C0793-4BA0-4ADA-AC07-C21657F6D10F}">
      <dgm:prSet/>
      <dgm:spPr/>
      <dgm:t>
        <a:bodyPr/>
        <a:lstStyle/>
        <a:p>
          <a:endParaRPr lang="en-US"/>
        </a:p>
      </dgm:t>
    </dgm:pt>
    <dgm:pt modelId="{E761125B-DD8F-4FBA-BD56-89EFB1992289}">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Data Scientist</a:t>
          </a:r>
          <a:endParaRPr lang="en-US" dirty="0"/>
        </a:p>
      </dgm:t>
    </dgm:pt>
    <dgm:pt modelId="{8DE41A46-18A5-489B-9D80-C26657E9A8F0}" type="parTrans" cxnId="{258E1C09-0905-4121-87A7-E661B6D85FE1}">
      <dgm:prSet/>
      <dgm:spPr/>
      <dgm:t>
        <a:bodyPr/>
        <a:lstStyle/>
        <a:p>
          <a:endParaRPr lang="en-US"/>
        </a:p>
      </dgm:t>
    </dgm:pt>
    <dgm:pt modelId="{59863764-95BA-4E61-A0A5-4BDABCBC333C}" type="sibTrans" cxnId="{258E1C09-0905-4121-87A7-E661B6D85FE1}">
      <dgm:prSet/>
      <dgm:spPr/>
      <dgm:t>
        <a:bodyPr/>
        <a:lstStyle/>
        <a:p>
          <a:endParaRPr lang="en-US"/>
        </a:p>
      </dgm:t>
    </dgm:pt>
    <dgm:pt modelId="{A65FBE4A-4E83-4D7C-94EC-2798ECCE968B}">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smtClean="0"/>
            <a:t>Data Manager </a:t>
          </a:r>
        </a:p>
        <a:p>
          <a:r>
            <a:rPr lang="en-US" dirty="0" smtClean="0"/>
            <a:t>DBA</a:t>
          </a:r>
          <a:endParaRPr lang="en-US" dirty="0"/>
        </a:p>
      </dgm:t>
    </dgm:pt>
    <dgm:pt modelId="{28F1F224-7377-491F-ABAB-0D0D810CA45C}" type="parTrans" cxnId="{6E5C062A-BE2D-47F9-A434-87EDC61881FF}">
      <dgm:prSet/>
      <dgm:spPr/>
      <dgm:t>
        <a:bodyPr/>
        <a:lstStyle/>
        <a:p>
          <a:endParaRPr lang="en-US"/>
        </a:p>
      </dgm:t>
    </dgm:pt>
    <dgm:pt modelId="{4ED19CEE-CE1D-4E26-910F-BCDF815BBA74}" type="sibTrans" cxnId="{6E5C062A-BE2D-47F9-A434-87EDC61881FF}">
      <dgm:prSet/>
      <dgm:spPr/>
      <dgm:t>
        <a:bodyPr/>
        <a:lstStyle/>
        <a:p>
          <a:endParaRPr lang="en-US"/>
        </a:p>
      </dgm:t>
    </dgm:pt>
    <dgm:pt modelId="{11E2DAB6-5315-4C92-AE50-111C70C894CA}" type="pres">
      <dgm:prSet presAssocID="{CC463F4C-83AD-4EE2-B185-5DD948CD4DE1}" presName="Name0" presStyleCnt="0">
        <dgm:presLayoutVars>
          <dgm:dir/>
          <dgm:animLvl val="lvl"/>
          <dgm:resizeHandles val="exact"/>
        </dgm:presLayoutVars>
      </dgm:prSet>
      <dgm:spPr/>
    </dgm:pt>
    <dgm:pt modelId="{54EB1910-5740-40E7-90E6-F84534AF97E2}" type="pres">
      <dgm:prSet presAssocID="{7550111E-014F-4E68-89E0-D5320C5AE9C5}" presName="Name8" presStyleCnt="0"/>
      <dgm:spPr/>
    </dgm:pt>
    <dgm:pt modelId="{E5579A2A-1B49-4EEC-9311-A7F07CD3920A}" type="pres">
      <dgm:prSet presAssocID="{7550111E-014F-4E68-89E0-D5320C5AE9C5}" presName="level" presStyleLbl="node1" presStyleIdx="0" presStyleCnt="5">
        <dgm:presLayoutVars>
          <dgm:chMax val="1"/>
          <dgm:bulletEnabled val="1"/>
        </dgm:presLayoutVars>
      </dgm:prSet>
      <dgm:spPr/>
      <dgm:t>
        <a:bodyPr/>
        <a:lstStyle/>
        <a:p>
          <a:endParaRPr lang="en-US"/>
        </a:p>
      </dgm:t>
    </dgm:pt>
    <dgm:pt modelId="{3AFD786E-DFD4-4D03-876B-987EE6938597}" type="pres">
      <dgm:prSet presAssocID="{7550111E-014F-4E68-89E0-D5320C5AE9C5}" presName="levelTx" presStyleLbl="revTx" presStyleIdx="0" presStyleCnt="0">
        <dgm:presLayoutVars>
          <dgm:chMax val="1"/>
          <dgm:bulletEnabled val="1"/>
        </dgm:presLayoutVars>
      </dgm:prSet>
      <dgm:spPr/>
      <dgm:t>
        <a:bodyPr/>
        <a:lstStyle/>
        <a:p>
          <a:endParaRPr lang="en-US"/>
        </a:p>
      </dgm:t>
    </dgm:pt>
    <dgm:pt modelId="{7F194E7D-09AB-4A63-AE11-2D3BAC0D808F}" type="pres">
      <dgm:prSet presAssocID="{5C5B5F96-FC6E-43EE-B3E4-5FD55C793EA3}" presName="Name8" presStyleCnt="0"/>
      <dgm:spPr/>
    </dgm:pt>
    <dgm:pt modelId="{20B6DF05-8F00-4321-94D8-C9F4EFF17882}" type="pres">
      <dgm:prSet presAssocID="{5C5B5F96-FC6E-43EE-B3E4-5FD55C793EA3}" presName="level" presStyleLbl="node1" presStyleIdx="1" presStyleCnt="5">
        <dgm:presLayoutVars>
          <dgm:chMax val="1"/>
          <dgm:bulletEnabled val="1"/>
        </dgm:presLayoutVars>
      </dgm:prSet>
      <dgm:spPr/>
      <dgm:t>
        <a:bodyPr/>
        <a:lstStyle/>
        <a:p>
          <a:endParaRPr lang="en-US"/>
        </a:p>
      </dgm:t>
    </dgm:pt>
    <dgm:pt modelId="{B16EEA48-008B-40C2-9CAE-F2E9B3F0382F}" type="pres">
      <dgm:prSet presAssocID="{5C5B5F96-FC6E-43EE-B3E4-5FD55C793EA3}" presName="levelTx" presStyleLbl="revTx" presStyleIdx="0" presStyleCnt="0">
        <dgm:presLayoutVars>
          <dgm:chMax val="1"/>
          <dgm:bulletEnabled val="1"/>
        </dgm:presLayoutVars>
      </dgm:prSet>
      <dgm:spPr/>
      <dgm:t>
        <a:bodyPr/>
        <a:lstStyle/>
        <a:p>
          <a:endParaRPr lang="en-US"/>
        </a:p>
      </dgm:t>
    </dgm:pt>
    <dgm:pt modelId="{CF01FE25-643B-4FEC-BCCF-5E2BEDEC1035}" type="pres">
      <dgm:prSet presAssocID="{E761125B-DD8F-4FBA-BD56-89EFB1992289}" presName="Name8" presStyleCnt="0"/>
      <dgm:spPr/>
    </dgm:pt>
    <dgm:pt modelId="{1E890ECB-6CEA-48F1-A8D2-550544A99E85}" type="pres">
      <dgm:prSet presAssocID="{E761125B-DD8F-4FBA-BD56-89EFB1992289}" presName="level" presStyleLbl="node1" presStyleIdx="2" presStyleCnt="5">
        <dgm:presLayoutVars>
          <dgm:chMax val="1"/>
          <dgm:bulletEnabled val="1"/>
        </dgm:presLayoutVars>
      </dgm:prSet>
      <dgm:spPr/>
      <dgm:t>
        <a:bodyPr/>
        <a:lstStyle/>
        <a:p>
          <a:endParaRPr lang="en-US"/>
        </a:p>
      </dgm:t>
    </dgm:pt>
    <dgm:pt modelId="{E3A6FBD3-7AEE-4086-9595-C8DB6F3E57AD}" type="pres">
      <dgm:prSet presAssocID="{E761125B-DD8F-4FBA-BD56-89EFB1992289}" presName="levelTx" presStyleLbl="revTx" presStyleIdx="0" presStyleCnt="0">
        <dgm:presLayoutVars>
          <dgm:chMax val="1"/>
          <dgm:bulletEnabled val="1"/>
        </dgm:presLayoutVars>
      </dgm:prSet>
      <dgm:spPr/>
      <dgm:t>
        <a:bodyPr/>
        <a:lstStyle/>
        <a:p>
          <a:endParaRPr lang="en-US"/>
        </a:p>
      </dgm:t>
    </dgm:pt>
    <dgm:pt modelId="{20A9CCDE-A024-4E49-89F8-F7C3BAEC1F34}" type="pres">
      <dgm:prSet presAssocID="{A65FBE4A-4E83-4D7C-94EC-2798ECCE968B}" presName="Name8" presStyleCnt="0"/>
      <dgm:spPr/>
    </dgm:pt>
    <dgm:pt modelId="{61459226-9154-48F5-BA9A-7A930B602E06}" type="pres">
      <dgm:prSet presAssocID="{A65FBE4A-4E83-4D7C-94EC-2798ECCE968B}" presName="level" presStyleLbl="node1" presStyleIdx="3" presStyleCnt="5">
        <dgm:presLayoutVars>
          <dgm:chMax val="1"/>
          <dgm:bulletEnabled val="1"/>
        </dgm:presLayoutVars>
      </dgm:prSet>
      <dgm:spPr/>
      <dgm:t>
        <a:bodyPr/>
        <a:lstStyle/>
        <a:p>
          <a:endParaRPr lang="en-US"/>
        </a:p>
      </dgm:t>
    </dgm:pt>
    <dgm:pt modelId="{18E5C5C8-A8EA-4B8D-8D1D-48DF4FAD9353}" type="pres">
      <dgm:prSet presAssocID="{A65FBE4A-4E83-4D7C-94EC-2798ECCE968B}" presName="levelTx" presStyleLbl="revTx" presStyleIdx="0" presStyleCnt="0">
        <dgm:presLayoutVars>
          <dgm:chMax val="1"/>
          <dgm:bulletEnabled val="1"/>
        </dgm:presLayoutVars>
      </dgm:prSet>
      <dgm:spPr/>
      <dgm:t>
        <a:bodyPr/>
        <a:lstStyle/>
        <a:p>
          <a:endParaRPr lang="en-US"/>
        </a:p>
      </dgm:t>
    </dgm:pt>
    <dgm:pt modelId="{D8D3F06D-F99A-4F8A-8D06-21CD1E1C7E84}" type="pres">
      <dgm:prSet presAssocID="{D1185527-D857-48F4-AF20-295A3DB66167}" presName="Name8" presStyleCnt="0"/>
      <dgm:spPr/>
    </dgm:pt>
    <dgm:pt modelId="{D7588574-EBBE-4077-AC6A-EF0EB1A58414}" type="pres">
      <dgm:prSet presAssocID="{D1185527-D857-48F4-AF20-295A3DB66167}" presName="level" presStyleLbl="node1" presStyleIdx="4" presStyleCnt="5">
        <dgm:presLayoutVars>
          <dgm:chMax val="1"/>
          <dgm:bulletEnabled val="1"/>
        </dgm:presLayoutVars>
      </dgm:prSet>
      <dgm:spPr/>
      <dgm:t>
        <a:bodyPr/>
        <a:lstStyle/>
        <a:p>
          <a:endParaRPr lang="en-US"/>
        </a:p>
      </dgm:t>
    </dgm:pt>
    <dgm:pt modelId="{F51258A7-A9FF-4E88-B5E7-599525772ED0}" type="pres">
      <dgm:prSet presAssocID="{D1185527-D857-48F4-AF20-295A3DB66167}" presName="levelTx" presStyleLbl="revTx" presStyleIdx="0" presStyleCnt="0">
        <dgm:presLayoutVars>
          <dgm:chMax val="1"/>
          <dgm:bulletEnabled val="1"/>
        </dgm:presLayoutVars>
      </dgm:prSet>
      <dgm:spPr/>
      <dgm:t>
        <a:bodyPr/>
        <a:lstStyle/>
        <a:p>
          <a:endParaRPr lang="en-US"/>
        </a:p>
      </dgm:t>
    </dgm:pt>
  </dgm:ptLst>
  <dgm:cxnLst>
    <dgm:cxn modelId="{00B3D207-D52A-470E-B582-BE99A456DE54}" type="presOf" srcId="{5C5B5F96-FC6E-43EE-B3E4-5FD55C793EA3}" destId="{B16EEA48-008B-40C2-9CAE-F2E9B3F0382F}" srcOrd="1" destOrd="0" presId="urn:microsoft.com/office/officeart/2005/8/layout/pyramid1"/>
    <dgm:cxn modelId="{DCF1EA6D-0D13-44CC-AD29-F5C0D5D4A9F1}" type="presOf" srcId="{D1185527-D857-48F4-AF20-295A3DB66167}" destId="{F51258A7-A9FF-4E88-B5E7-599525772ED0}" srcOrd="1" destOrd="0" presId="urn:microsoft.com/office/officeart/2005/8/layout/pyramid1"/>
    <dgm:cxn modelId="{258E1C09-0905-4121-87A7-E661B6D85FE1}" srcId="{CC463F4C-83AD-4EE2-B185-5DD948CD4DE1}" destId="{E761125B-DD8F-4FBA-BD56-89EFB1992289}" srcOrd="2" destOrd="0" parTransId="{8DE41A46-18A5-489B-9D80-C26657E9A8F0}" sibTransId="{59863764-95BA-4E61-A0A5-4BDABCBC333C}"/>
    <dgm:cxn modelId="{6F4A9885-ECAD-4E33-884F-22E299542CE4}" type="presOf" srcId="{D1185527-D857-48F4-AF20-295A3DB66167}" destId="{D7588574-EBBE-4077-AC6A-EF0EB1A58414}" srcOrd="0" destOrd="0" presId="urn:microsoft.com/office/officeart/2005/8/layout/pyramid1"/>
    <dgm:cxn modelId="{248ADD3F-ABAC-4686-A37B-F67E73A09801}" type="presOf" srcId="{7550111E-014F-4E68-89E0-D5320C5AE9C5}" destId="{E5579A2A-1B49-4EEC-9311-A7F07CD3920A}" srcOrd="0" destOrd="0" presId="urn:microsoft.com/office/officeart/2005/8/layout/pyramid1"/>
    <dgm:cxn modelId="{0BFE4225-EC19-496D-BCCD-25CE395D3C79}" type="presOf" srcId="{A65FBE4A-4E83-4D7C-94EC-2798ECCE968B}" destId="{61459226-9154-48F5-BA9A-7A930B602E06}" srcOrd="0" destOrd="0" presId="urn:microsoft.com/office/officeart/2005/8/layout/pyramid1"/>
    <dgm:cxn modelId="{5AFB2165-7FC9-4589-A2AF-8104392A2C02}" type="presOf" srcId="{E761125B-DD8F-4FBA-BD56-89EFB1992289}" destId="{E3A6FBD3-7AEE-4086-9595-C8DB6F3E57AD}" srcOrd="1" destOrd="0" presId="urn:microsoft.com/office/officeart/2005/8/layout/pyramid1"/>
    <dgm:cxn modelId="{5B78CFD0-B467-4BAA-902D-B7D46C1216BD}" srcId="{CC463F4C-83AD-4EE2-B185-5DD948CD4DE1}" destId="{D1185527-D857-48F4-AF20-295A3DB66167}" srcOrd="4" destOrd="0" parTransId="{9BEEEF8C-D25A-43CF-95BD-0C3C45FF3B7E}" sibTransId="{F11AD5C9-DF2D-4339-B914-80776D3C6CF1}"/>
    <dgm:cxn modelId="{62612469-F223-459B-99B1-944B486B8AE9}" type="presOf" srcId="{7550111E-014F-4E68-89E0-D5320C5AE9C5}" destId="{3AFD786E-DFD4-4D03-876B-987EE6938597}" srcOrd="1" destOrd="0" presId="urn:microsoft.com/office/officeart/2005/8/layout/pyramid1"/>
    <dgm:cxn modelId="{C15F4120-7C3F-4B02-8FD5-1F77AD9FF764}" type="presOf" srcId="{A65FBE4A-4E83-4D7C-94EC-2798ECCE968B}" destId="{18E5C5C8-A8EA-4B8D-8D1D-48DF4FAD9353}" srcOrd="1" destOrd="0" presId="urn:microsoft.com/office/officeart/2005/8/layout/pyramid1"/>
    <dgm:cxn modelId="{5B9CD023-1438-4CAD-AAF0-E7FA4E7FAB59}" type="presOf" srcId="{E761125B-DD8F-4FBA-BD56-89EFB1992289}" destId="{1E890ECB-6CEA-48F1-A8D2-550544A99E85}" srcOrd="0" destOrd="0" presId="urn:microsoft.com/office/officeart/2005/8/layout/pyramid1"/>
    <dgm:cxn modelId="{6E5C062A-BE2D-47F9-A434-87EDC61881FF}" srcId="{CC463F4C-83AD-4EE2-B185-5DD948CD4DE1}" destId="{A65FBE4A-4E83-4D7C-94EC-2798ECCE968B}" srcOrd="3" destOrd="0" parTransId="{28F1F224-7377-491F-ABAB-0D0D810CA45C}" sibTransId="{4ED19CEE-CE1D-4E26-910F-BCDF815BBA74}"/>
    <dgm:cxn modelId="{8760B0E1-22F5-4FCD-9F3E-3B3352220257}" srcId="{CC463F4C-83AD-4EE2-B185-5DD948CD4DE1}" destId="{7550111E-014F-4E68-89E0-D5320C5AE9C5}" srcOrd="0" destOrd="0" parTransId="{0CFAD541-3B61-4849-B623-2462A7464856}" sibTransId="{7AB65DA0-686B-4E50-B1F9-FB96AF9BDAE9}"/>
    <dgm:cxn modelId="{283CE999-F506-4FDA-BE4D-99E22B5125B8}" type="presOf" srcId="{5C5B5F96-FC6E-43EE-B3E4-5FD55C793EA3}" destId="{20B6DF05-8F00-4321-94D8-C9F4EFF17882}" srcOrd="0" destOrd="0" presId="urn:microsoft.com/office/officeart/2005/8/layout/pyramid1"/>
    <dgm:cxn modelId="{EAF91E47-1505-4FDB-9BFF-3BD4F834DC7F}" type="presOf" srcId="{CC463F4C-83AD-4EE2-B185-5DD948CD4DE1}" destId="{11E2DAB6-5315-4C92-AE50-111C70C894CA}" srcOrd="0" destOrd="0" presId="urn:microsoft.com/office/officeart/2005/8/layout/pyramid1"/>
    <dgm:cxn modelId="{8D4C0793-4BA0-4ADA-AC07-C21657F6D10F}" srcId="{CC463F4C-83AD-4EE2-B185-5DD948CD4DE1}" destId="{5C5B5F96-FC6E-43EE-B3E4-5FD55C793EA3}" srcOrd="1" destOrd="0" parTransId="{86A083AD-14BE-424C-8D24-30E45FC625CB}" sibTransId="{BE5FBD81-82F9-40AB-8455-241C42E0202D}"/>
    <dgm:cxn modelId="{BE455AD9-D0CA-4470-A778-6E870699BB2F}" type="presParOf" srcId="{11E2DAB6-5315-4C92-AE50-111C70C894CA}" destId="{54EB1910-5740-40E7-90E6-F84534AF97E2}" srcOrd="0" destOrd="0" presId="urn:microsoft.com/office/officeart/2005/8/layout/pyramid1"/>
    <dgm:cxn modelId="{E0A67227-3860-40D0-8522-6C0E97ADC0C9}" type="presParOf" srcId="{54EB1910-5740-40E7-90E6-F84534AF97E2}" destId="{E5579A2A-1B49-4EEC-9311-A7F07CD3920A}" srcOrd="0" destOrd="0" presId="urn:microsoft.com/office/officeart/2005/8/layout/pyramid1"/>
    <dgm:cxn modelId="{DE6B3D4D-23A3-4F2F-A69F-B5A4C1B8E501}" type="presParOf" srcId="{54EB1910-5740-40E7-90E6-F84534AF97E2}" destId="{3AFD786E-DFD4-4D03-876B-987EE6938597}" srcOrd="1" destOrd="0" presId="urn:microsoft.com/office/officeart/2005/8/layout/pyramid1"/>
    <dgm:cxn modelId="{79BE01B0-E0DD-4018-8278-0C0DE2A57E14}" type="presParOf" srcId="{11E2DAB6-5315-4C92-AE50-111C70C894CA}" destId="{7F194E7D-09AB-4A63-AE11-2D3BAC0D808F}" srcOrd="1" destOrd="0" presId="urn:microsoft.com/office/officeart/2005/8/layout/pyramid1"/>
    <dgm:cxn modelId="{C2004030-89F2-4F40-82D0-17317A449A3F}" type="presParOf" srcId="{7F194E7D-09AB-4A63-AE11-2D3BAC0D808F}" destId="{20B6DF05-8F00-4321-94D8-C9F4EFF17882}" srcOrd="0" destOrd="0" presId="urn:microsoft.com/office/officeart/2005/8/layout/pyramid1"/>
    <dgm:cxn modelId="{E20BA369-EF5F-468B-95AF-2DFF4FA46B2D}" type="presParOf" srcId="{7F194E7D-09AB-4A63-AE11-2D3BAC0D808F}" destId="{B16EEA48-008B-40C2-9CAE-F2E9B3F0382F}" srcOrd="1" destOrd="0" presId="urn:microsoft.com/office/officeart/2005/8/layout/pyramid1"/>
    <dgm:cxn modelId="{013C5CC2-DD7D-4263-BA72-A52952064096}" type="presParOf" srcId="{11E2DAB6-5315-4C92-AE50-111C70C894CA}" destId="{CF01FE25-643B-4FEC-BCCF-5E2BEDEC1035}" srcOrd="2" destOrd="0" presId="urn:microsoft.com/office/officeart/2005/8/layout/pyramid1"/>
    <dgm:cxn modelId="{A0376191-698D-4A10-AD5C-14D12EA11102}" type="presParOf" srcId="{CF01FE25-643B-4FEC-BCCF-5E2BEDEC1035}" destId="{1E890ECB-6CEA-48F1-A8D2-550544A99E85}" srcOrd="0" destOrd="0" presId="urn:microsoft.com/office/officeart/2005/8/layout/pyramid1"/>
    <dgm:cxn modelId="{7C953AD8-C40D-456E-A586-7F379ED812EA}" type="presParOf" srcId="{CF01FE25-643B-4FEC-BCCF-5E2BEDEC1035}" destId="{E3A6FBD3-7AEE-4086-9595-C8DB6F3E57AD}" srcOrd="1" destOrd="0" presId="urn:microsoft.com/office/officeart/2005/8/layout/pyramid1"/>
    <dgm:cxn modelId="{7A408543-F8E6-4AD3-850B-38100ABE3B38}" type="presParOf" srcId="{11E2DAB6-5315-4C92-AE50-111C70C894CA}" destId="{20A9CCDE-A024-4E49-89F8-F7C3BAEC1F34}" srcOrd="3" destOrd="0" presId="urn:microsoft.com/office/officeart/2005/8/layout/pyramid1"/>
    <dgm:cxn modelId="{A7381D8B-0774-4902-8321-AB2DF99B9ADA}" type="presParOf" srcId="{20A9CCDE-A024-4E49-89F8-F7C3BAEC1F34}" destId="{61459226-9154-48F5-BA9A-7A930B602E06}" srcOrd="0" destOrd="0" presId="urn:microsoft.com/office/officeart/2005/8/layout/pyramid1"/>
    <dgm:cxn modelId="{7DE8786C-EE4D-4E85-B116-BEB7C85AA984}" type="presParOf" srcId="{20A9CCDE-A024-4E49-89F8-F7C3BAEC1F34}" destId="{18E5C5C8-A8EA-4B8D-8D1D-48DF4FAD9353}" srcOrd="1" destOrd="0" presId="urn:microsoft.com/office/officeart/2005/8/layout/pyramid1"/>
    <dgm:cxn modelId="{951CA251-00EA-4F38-8525-E35106952D53}" type="presParOf" srcId="{11E2DAB6-5315-4C92-AE50-111C70C894CA}" destId="{D8D3F06D-F99A-4F8A-8D06-21CD1E1C7E84}" srcOrd="4" destOrd="0" presId="urn:microsoft.com/office/officeart/2005/8/layout/pyramid1"/>
    <dgm:cxn modelId="{D634DB41-E095-4004-B36E-593ABCBE9B94}" type="presParOf" srcId="{D8D3F06D-F99A-4F8A-8D06-21CD1E1C7E84}" destId="{D7588574-EBBE-4077-AC6A-EF0EB1A58414}" srcOrd="0" destOrd="0" presId="urn:microsoft.com/office/officeart/2005/8/layout/pyramid1"/>
    <dgm:cxn modelId="{1492A84D-F5DE-43C8-9BA5-9412EE8BD28F}" type="presParOf" srcId="{D8D3F06D-F99A-4F8A-8D06-21CD1E1C7E84}" destId="{F51258A7-A9FF-4E88-B5E7-599525772ED0}"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0376B8-B31F-4D44-B3CA-CAEFCB86266B}" type="doc">
      <dgm:prSet loTypeId="urn:microsoft.com/office/officeart/2005/8/layout/cycle2" loCatId="cycle" qsTypeId="urn:microsoft.com/office/officeart/2005/8/quickstyle/simple1" qsCatId="simple" csTypeId="urn:microsoft.com/office/officeart/2005/8/colors/accent1_2" csCatId="accent1" phldr="1"/>
      <dgm:spPr/>
    </dgm:pt>
    <dgm:pt modelId="{B088297D-78D1-4473-B924-A34A8323BBEB}">
      <dgm:prSet phldrT="[Text]" custT="1"/>
      <dgm:spPr/>
      <dgm:t>
        <a:bodyPr/>
        <a:lstStyle/>
        <a:p>
          <a:r>
            <a:rPr lang="en-US" sz="1600" b="1" dirty="0" smtClean="0"/>
            <a:t>Consistency</a:t>
          </a:r>
          <a:endParaRPr lang="en-US" sz="1600" b="1" dirty="0"/>
        </a:p>
      </dgm:t>
    </dgm:pt>
    <dgm:pt modelId="{0E824C54-4C27-448E-B4EF-E0361E29F01D}" type="parTrans" cxnId="{4286DE94-D5BE-422A-85AB-091CD289A7F8}">
      <dgm:prSet/>
      <dgm:spPr/>
      <dgm:t>
        <a:bodyPr/>
        <a:lstStyle/>
        <a:p>
          <a:endParaRPr lang="en-US"/>
        </a:p>
      </dgm:t>
    </dgm:pt>
    <dgm:pt modelId="{9EAD6429-4597-4934-BDF8-70B22F0B878D}" type="sibTrans" cxnId="{4286DE94-D5BE-422A-85AB-091CD289A7F8}">
      <dgm:prSet/>
      <dgm:spPr/>
      <dgm:t>
        <a:bodyPr/>
        <a:lstStyle/>
        <a:p>
          <a:endParaRPr lang="en-US"/>
        </a:p>
      </dgm:t>
    </dgm:pt>
    <dgm:pt modelId="{D249592E-3395-4515-8914-D5054AAF11E4}">
      <dgm:prSet phldrT="[Text]"/>
      <dgm:spPr/>
      <dgm:t>
        <a:bodyPr/>
        <a:lstStyle/>
        <a:p>
          <a:r>
            <a:rPr lang="en-US" b="1" dirty="0" smtClean="0"/>
            <a:t>Detail</a:t>
          </a:r>
          <a:endParaRPr lang="en-US" b="1" dirty="0"/>
        </a:p>
      </dgm:t>
    </dgm:pt>
    <dgm:pt modelId="{D2BB6F94-3BBF-4F2E-8D28-3829B415FE1C}" type="parTrans" cxnId="{E38A5A83-14EE-48DE-827C-21A91F6D3A6C}">
      <dgm:prSet/>
      <dgm:spPr/>
      <dgm:t>
        <a:bodyPr/>
        <a:lstStyle/>
        <a:p>
          <a:endParaRPr lang="en-US"/>
        </a:p>
      </dgm:t>
    </dgm:pt>
    <dgm:pt modelId="{714E396C-8FAC-4259-B653-B184E71920AA}" type="sibTrans" cxnId="{E38A5A83-14EE-48DE-827C-21A91F6D3A6C}">
      <dgm:prSet/>
      <dgm:spPr/>
      <dgm:t>
        <a:bodyPr/>
        <a:lstStyle/>
        <a:p>
          <a:endParaRPr lang="en-US"/>
        </a:p>
      </dgm:t>
    </dgm:pt>
    <dgm:pt modelId="{663978EB-9C90-4B61-AA46-1A4B05EFE2B9}">
      <dgm:prSet phldrT="[Text]"/>
      <dgm:spPr/>
      <dgm:t>
        <a:bodyPr/>
        <a:lstStyle/>
        <a:p>
          <a:r>
            <a:rPr lang="en-US" b="1" dirty="0" smtClean="0"/>
            <a:t>Redundancy</a:t>
          </a:r>
          <a:endParaRPr lang="en-US" b="1" dirty="0"/>
        </a:p>
      </dgm:t>
    </dgm:pt>
    <dgm:pt modelId="{4F11C5B4-0E61-44A2-B7FE-3FD0237CB48D}" type="parTrans" cxnId="{5B67878F-0F65-4F42-929A-FC2E48E7309A}">
      <dgm:prSet/>
      <dgm:spPr/>
      <dgm:t>
        <a:bodyPr/>
        <a:lstStyle/>
        <a:p>
          <a:endParaRPr lang="en-US"/>
        </a:p>
      </dgm:t>
    </dgm:pt>
    <dgm:pt modelId="{78DE1873-088F-48CC-BED3-0752FCA450FC}" type="sibTrans" cxnId="{5B67878F-0F65-4F42-929A-FC2E48E7309A}">
      <dgm:prSet/>
      <dgm:spPr/>
      <dgm:t>
        <a:bodyPr/>
        <a:lstStyle/>
        <a:p>
          <a:endParaRPr lang="en-US"/>
        </a:p>
      </dgm:t>
    </dgm:pt>
    <dgm:pt modelId="{0D26DC1B-4B07-4A44-B9AC-BB2A8CD4F97E}" type="pres">
      <dgm:prSet presAssocID="{FC0376B8-B31F-4D44-B3CA-CAEFCB86266B}" presName="cycle" presStyleCnt="0">
        <dgm:presLayoutVars>
          <dgm:dir/>
          <dgm:resizeHandles val="exact"/>
        </dgm:presLayoutVars>
      </dgm:prSet>
      <dgm:spPr/>
    </dgm:pt>
    <dgm:pt modelId="{61D77E97-B0E2-41E2-A4A7-6AD7EBB886E0}" type="pres">
      <dgm:prSet presAssocID="{B088297D-78D1-4473-B924-A34A8323BBEB}" presName="node" presStyleLbl="node1" presStyleIdx="0" presStyleCnt="3">
        <dgm:presLayoutVars>
          <dgm:bulletEnabled val="1"/>
        </dgm:presLayoutVars>
      </dgm:prSet>
      <dgm:spPr/>
      <dgm:t>
        <a:bodyPr/>
        <a:lstStyle/>
        <a:p>
          <a:endParaRPr lang="en-US"/>
        </a:p>
      </dgm:t>
    </dgm:pt>
    <dgm:pt modelId="{66049C16-16E7-4DCA-A6EC-9CB59C99CA21}" type="pres">
      <dgm:prSet presAssocID="{9EAD6429-4597-4934-BDF8-70B22F0B878D}" presName="sibTrans" presStyleLbl="sibTrans2D1" presStyleIdx="0" presStyleCnt="3"/>
      <dgm:spPr/>
      <dgm:t>
        <a:bodyPr/>
        <a:lstStyle/>
        <a:p>
          <a:endParaRPr lang="en-US"/>
        </a:p>
      </dgm:t>
    </dgm:pt>
    <dgm:pt modelId="{6D9D1C8D-92E3-4075-A49D-18FB6283DCD1}" type="pres">
      <dgm:prSet presAssocID="{9EAD6429-4597-4934-BDF8-70B22F0B878D}" presName="connectorText" presStyleLbl="sibTrans2D1" presStyleIdx="0" presStyleCnt="3"/>
      <dgm:spPr/>
      <dgm:t>
        <a:bodyPr/>
        <a:lstStyle/>
        <a:p>
          <a:endParaRPr lang="en-US"/>
        </a:p>
      </dgm:t>
    </dgm:pt>
    <dgm:pt modelId="{03D48BD7-12C0-41BF-97E3-4C4DA3A701F0}" type="pres">
      <dgm:prSet presAssocID="{D249592E-3395-4515-8914-D5054AAF11E4}" presName="node" presStyleLbl="node1" presStyleIdx="1" presStyleCnt="3">
        <dgm:presLayoutVars>
          <dgm:bulletEnabled val="1"/>
        </dgm:presLayoutVars>
      </dgm:prSet>
      <dgm:spPr/>
      <dgm:t>
        <a:bodyPr/>
        <a:lstStyle/>
        <a:p>
          <a:endParaRPr lang="en-US"/>
        </a:p>
      </dgm:t>
    </dgm:pt>
    <dgm:pt modelId="{F61FB38B-D0A4-4F9E-A5A2-87AC702D3642}" type="pres">
      <dgm:prSet presAssocID="{714E396C-8FAC-4259-B653-B184E71920AA}" presName="sibTrans" presStyleLbl="sibTrans2D1" presStyleIdx="1" presStyleCnt="3"/>
      <dgm:spPr/>
      <dgm:t>
        <a:bodyPr/>
        <a:lstStyle/>
        <a:p>
          <a:endParaRPr lang="en-US"/>
        </a:p>
      </dgm:t>
    </dgm:pt>
    <dgm:pt modelId="{4913C593-0D76-4CA4-AA9C-2D215E70A567}" type="pres">
      <dgm:prSet presAssocID="{714E396C-8FAC-4259-B653-B184E71920AA}" presName="connectorText" presStyleLbl="sibTrans2D1" presStyleIdx="1" presStyleCnt="3"/>
      <dgm:spPr/>
      <dgm:t>
        <a:bodyPr/>
        <a:lstStyle/>
        <a:p>
          <a:endParaRPr lang="en-US"/>
        </a:p>
      </dgm:t>
    </dgm:pt>
    <dgm:pt modelId="{F629E3F6-A73E-4547-8EB9-98AB18D067A0}" type="pres">
      <dgm:prSet presAssocID="{663978EB-9C90-4B61-AA46-1A4B05EFE2B9}" presName="node" presStyleLbl="node1" presStyleIdx="2" presStyleCnt="3">
        <dgm:presLayoutVars>
          <dgm:bulletEnabled val="1"/>
        </dgm:presLayoutVars>
      </dgm:prSet>
      <dgm:spPr/>
      <dgm:t>
        <a:bodyPr/>
        <a:lstStyle/>
        <a:p>
          <a:endParaRPr lang="en-US"/>
        </a:p>
      </dgm:t>
    </dgm:pt>
    <dgm:pt modelId="{C2AB1268-D669-4A62-9655-3FD439FE2032}" type="pres">
      <dgm:prSet presAssocID="{78DE1873-088F-48CC-BED3-0752FCA450FC}" presName="sibTrans" presStyleLbl="sibTrans2D1" presStyleIdx="2" presStyleCnt="3"/>
      <dgm:spPr/>
      <dgm:t>
        <a:bodyPr/>
        <a:lstStyle/>
        <a:p>
          <a:endParaRPr lang="en-US"/>
        </a:p>
      </dgm:t>
    </dgm:pt>
    <dgm:pt modelId="{2FCB9A21-33F5-4D9D-8BE7-2D20D23F0CA9}" type="pres">
      <dgm:prSet presAssocID="{78DE1873-088F-48CC-BED3-0752FCA450FC}" presName="connectorText" presStyleLbl="sibTrans2D1" presStyleIdx="2" presStyleCnt="3"/>
      <dgm:spPr/>
      <dgm:t>
        <a:bodyPr/>
        <a:lstStyle/>
        <a:p>
          <a:endParaRPr lang="en-US"/>
        </a:p>
      </dgm:t>
    </dgm:pt>
  </dgm:ptLst>
  <dgm:cxnLst>
    <dgm:cxn modelId="{F0A7D384-D84C-492D-8DE2-D7D64E298CA4}" type="presOf" srcId="{9EAD6429-4597-4934-BDF8-70B22F0B878D}" destId="{6D9D1C8D-92E3-4075-A49D-18FB6283DCD1}" srcOrd="1" destOrd="0" presId="urn:microsoft.com/office/officeart/2005/8/layout/cycle2"/>
    <dgm:cxn modelId="{DE69F22A-C0D7-4B7D-8D73-9C32D16EFB2D}" type="presOf" srcId="{D249592E-3395-4515-8914-D5054AAF11E4}" destId="{03D48BD7-12C0-41BF-97E3-4C4DA3A701F0}" srcOrd="0" destOrd="0" presId="urn:microsoft.com/office/officeart/2005/8/layout/cycle2"/>
    <dgm:cxn modelId="{870774DB-B2CE-40A0-AFDA-6743A262B2E6}" type="presOf" srcId="{663978EB-9C90-4B61-AA46-1A4B05EFE2B9}" destId="{F629E3F6-A73E-4547-8EB9-98AB18D067A0}" srcOrd="0" destOrd="0" presId="urn:microsoft.com/office/officeart/2005/8/layout/cycle2"/>
    <dgm:cxn modelId="{35841D60-318E-499A-AD20-4FB04BF8DA79}" type="presOf" srcId="{9EAD6429-4597-4934-BDF8-70B22F0B878D}" destId="{66049C16-16E7-4DCA-A6EC-9CB59C99CA21}" srcOrd="0" destOrd="0" presId="urn:microsoft.com/office/officeart/2005/8/layout/cycle2"/>
    <dgm:cxn modelId="{4286DE94-D5BE-422A-85AB-091CD289A7F8}" srcId="{FC0376B8-B31F-4D44-B3CA-CAEFCB86266B}" destId="{B088297D-78D1-4473-B924-A34A8323BBEB}" srcOrd="0" destOrd="0" parTransId="{0E824C54-4C27-448E-B4EF-E0361E29F01D}" sibTransId="{9EAD6429-4597-4934-BDF8-70B22F0B878D}"/>
    <dgm:cxn modelId="{E38A5A83-14EE-48DE-827C-21A91F6D3A6C}" srcId="{FC0376B8-B31F-4D44-B3CA-CAEFCB86266B}" destId="{D249592E-3395-4515-8914-D5054AAF11E4}" srcOrd="1" destOrd="0" parTransId="{D2BB6F94-3BBF-4F2E-8D28-3829B415FE1C}" sibTransId="{714E396C-8FAC-4259-B653-B184E71920AA}"/>
    <dgm:cxn modelId="{E72A19D0-2EFD-4507-A450-F1F34AF7DF56}" type="presOf" srcId="{714E396C-8FAC-4259-B653-B184E71920AA}" destId="{F61FB38B-D0A4-4F9E-A5A2-87AC702D3642}" srcOrd="0" destOrd="0" presId="urn:microsoft.com/office/officeart/2005/8/layout/cycle2"/>
    <dgm:cxn modelId="{BE08B776-EFE5-4909-BD68-C1DF92C3714A}" type="presOf" srcId="{FC0376B8-B31F-4D44-B3CA-CAEFCB86266B}" destId="{0D26DC1B-4B07-4A44-B9AC-BB2A8CD4F97E}" srcOrd="0" destOrd="0" presId="urn:microsoft.com/office/officeart/2005/8/layout/cycle2"/>
    <dgm:cxn modelId="{7BF3F105-9454-48E2-B99E-0C511F16A126}" type="presOf" srcId="{78DE1873-088F-48CC-BED3-0752FCA450FC}" destId="{C2AB1268-D669-4A62-9655-3FD439FE2032}" srcOrd="0" destOrd="0" presId="urn:microsoft.com/office/officeart/2005/8/layout/cycle2"/>
    <dgm:cxn modelId="{5B67878F-0F65-4F42-929A-FC2E48E7309A}" srcId="{FC0376B8-B31F-4D44-B3CA-CAEFCB86266B}" destId="{663978EB-9C90-4B61-AA46-1A4B05EFE2B9}" srcOrd="2" destOrd="0" parTransId="{4F11C5B4-0E61-44A2-B7FE-3FD0237CB48D}" sibTransId="{78DE1873-088F-48CC-BED3-0752FCA450FC}"/>
    <dgm:cxn modelId="{E69F0C38-1118-4DD2-872A-6B0A57BB15CC}" type="presOf" srcId="{714E396C-8FAC-4259-B653-B184E71920AA}" destId="{4913C593-0D76-4CA4-AA9C-2D215E70A567}" srcOrd="1" destOrd="0" presId="urn:microsoft.com/office/officeart/2005/8/layout/cycle2"/>
    <dgm:cxn modelId="{D3EDB395-A21E-43AB-827D-BF1F08195AB5}" type="presOf" srcId="{B088297D-78D1-4473-B924-A34A8323BBEB}" destId="{61D77E97-B0E2-41E2-A4A7-6AD7EBB886E0}" srcOrd="0" destOrd="0" presId="urn:microsoft.com/office/officeart/2005/8/layout/cycle2"/>
    <dgm:cxn modelId="{6B66FAAC-44DA-4A2D-8D37-A81620FF927D}" type="presOf" srcId="{78DE1873-088F-48CC-BED3-0752FCA450FC}" destId="{2FCB9A21-33F5-4D9D-8BE7-2D20D23F0CA9}" srcOrd="1" destOrd="0" presId="urn:microsoft.com/office/officeart/2005/8/layout/cycle2"/>
    <dgm:cxn modelId="{1142AD9E-3A9B-4AC0-901E-C0EFC17AF0C2}" type="presParOf" srcId="{0D26DC1B-4B07-4A44-B9AC-BB2A8CD4F97E}" destId="{61D77E97-B0E2-41E2-A4A7-6AD7EBB886E0}" srcOrd="0" destOrd="0" presId="urn:microsoft.com/office/officeart/2005/8/layout/cycle2"/>
    <dgm:cxn modelId="{474D6C05-49F5-4611-85A0-5F59C31A4185}" type="presParOf" srcId="{0D26DC1B-4B07-4A44-B9AC-BB2A8CD4F97E}" destId="{66049C16-16E7-4DCA-A6EC-9CB59C99CA21}" srcOrd="1" destOrd="0" presId="urn:microsoft.com/office/officeart/2005/8/layout/cycle2"/>
    <dgm:cxn modelId="{2AE72E41-F166-4F11-A214-59C0918AA83A}" type="presParOf" srcId="{66049C16-16E7-4DCA-A6EC-9CB59C99CA21}" destId="{6D9D1C8D-92E3-4075-A49D-18FB6283DCD1}" srcOrd="0" destOrd="0" presId="urn:microsoft.com/office/officeart/2005/8/layout/cycle2"/>
    <dgm:cxn modelId="{B19F81F8-A0A8-4564-84B6-2381FD82912C}" type="presParOf" srcId="{0D26DC1B-4B07-4A44-B9AC-BB2A8CD4F97E}" destId="{03D48BD7-12C0-41BF-97E3-4C4DA3A701F0}" srcOrd="2" destOrd="0" presId="urn:microsoft.com/office/officeart/2005/8/layout/cycle2"/>
    <dgm:cxn modelId="{958DDC15-8942-4DA5-9377-E1C14D2DCD75}" type="presParOf" srcId="{0D26DC1B-4B07-4A44-B9AC-BB2A8CD4F97E}" destId="{F61FB38B-D0A4-4F9E-A5A2-87AC702D3642}" srcOrd="3" destOrd="0" presId="urn:microsoft.com/office/officeart/2005/8/layout/cycle2"/>
    <dgm:cxn modelId="{1B44305B-E135-4067-B1CB-EC13C8987659}" type="presParOf" srcId="{F61FB38B-D0A4-4F9E-A5A2-87AC702D3642}" destId="{4913C593-0D76-4CA4-AA9C-2D215E70A567}" srcOrd="0" destOrd="0" presId="urn:microsoft.com/office/officeart/2005/8/layout/cycle2"/>
    <dgm:cxn modelId="{11F0FC55-66D8-4EDE-898F-7BE7C028617B}" type="presParOf" srcId="{0D26DC1B-4B07-4A44-B9AC-BB2A8CD4F97E}" destId="{F629E3F6-A73E-4547-8EB9-98AB18D067A0}" srcOrd="4" destOrd="0" presId="urn:microsoft.com/office/officeart/2005/8/layout/cycle2"/>
    <dgm:cxn modelId="{256512A0-8124-48F4-B9FE-6573D2CD37AB}" type="presParOf" srcId="{0D26DC1B-4B07-4A44-B9AC-BB2A8CD4F97E}" destId="{C2AB1268-D669-4A62-9655-3FD439FE2032}" srcOrd="5" destOrd="0" presId="urn:microsoft.com/office/officeart/2005/8/layout/cycle2"/>
    <dgm:cxn modelId="{34DFB48A-41E5-46E0-8060-1CAB8F9CF6FD}" type="presParOf" srcId="{C2AB1268-D669-4A62-9655-3FD439FE2032}" destId="{2FCB9A21-33F5-4D9D-8BE7-2D20D23F0CA9}"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7E7AA3-4213-4DB9-BDD2-711AC3E20151}" type="doc">
      <dgm:prSet loTypeId="urn:microsoft.com/office/officeart/2005/8/layout/hList7" loCatId="process" qsTypeId="urn:microsoft.com/office/officeart/2005/8/quickstyle/simple1" qsCatId="simple" csTypeId="urn:microsoft.com/office/officeart/2005/8/colors/accent1_2" csCatId="accent1" phldr="1"/>
      <dgm:spPr/>
    </dgm:pt>
    <dgm:pt modelId="{FBE1B09E-E356-48E2-940C-47AE97E9D642}">
      <dgm:prSet phldrT="[Text]"/>
      <dgm:spPr/>
      <dgm:t>
        <a:bodyPr/>
        <a:lstStyle/>
        <a:p>
          <a:pPr algn="ctr"/>
          <a:r>
            <a:rPr lang="en-US" dirty="0" smtClean="0"/>
            <a:t>Field/Lab</a:t>
          </a:r>
          <a:endParaRPr lang="en-US" dirty="0"/>
        </a:p>
      </dgm:t>
    </dgm:pt>
    <dgm:pt modelId="{EFF92CDD-E302-4999-9FF4-04DD57581CE3}" type="parTrans" cxnId="{19230045-30D1-4577-A688-B0D61362C18A}">
      <dgm:prSet/>
      <dgm:spPr/>
      <dgm:t>
        <a:bodyPr/>
        <a:lstStyle/>
        <a:p>
          <a:pPr algn="ctr"/>
          <a:endParaRPr lang="en-US"/>
        </a:p>
      </dgm:t>
    </dgm:pt>
    <dgm:pt modelId="{FC7F891E-41E5-4265-BEB8-B940DE3628F0}" type="sibTrans" cxnId="{19230045-30D1-4577-A688-B0D61362C18A}">
      <dgm:prSet/>
      <dgm:spPr/>
      <dgm:t>
        <a:bodyPr/>
        <a:lstStyle/>
        <a:p>
          <a:pPr algn="ctr"/>
          <a:endParaRPr lang="en-US"/>
        </a:p>
      </dgm:t>
    </dgm:pt>
    <dgm:pt modelId="{D1E00545-2D2B-4B7D-A912-650FBA9BB3AE}">
      <dgm:prSet phldrT="[Text]"/>
      <dgm:spPr/>
      <dgm:t>
        <a:bodyPr/>
        <a:lstStyle/>
        <a:p>
          <a:pPr algn="ctr"/>
          <a:r>
            <a:rPr lang="en-US" dirty="0" smtClean="0"/>
            <a:t>Data Entry</a:t>
          </a:r>
          <a:endParaRPr lang="en-US" dirty="0"/>
        </a:p>
      </dgm:t>
    </dgm:pt>
    <dgm:pt modelId="{09CDD0A5-6208-4900-A335-140F48F1FA9D}" type="parTrans" cxnId="{F2B1787C-9D44-4D04-AD12-FFF0F212BE6E}">
      <dgm:prSet/>
      <dgm:spPr/>
      <dgm:t>
        <a:bodyPr/>
        <a:lstStyle/>
        <a:p>
          <a:pPr algn="ctr"/>
          <a:endParaRPr lang="en-US"/>
        </a:p>
      </dgm:t>
    </dgm:pt>
    <dgm:pt modelId="{FDF16322-35E1-4244-AE09-8FC0D9F00749}" type="sibTrans" cxnId="{F2B1787C-9D44-4D04-AD12-FFF0F212BE6E}">
      <dgm:prSet/>
      <dgm:spPr/>
      <dgm:t>
        <a:bodyPr/>
        <a:lstStyle/>
        <a:p>
          <a:pPr algn="ctr"/>
          <a:endParaRPr lang="en-US"/>
        </a:p>
      </dgm:t>
    </dgm:pt>
    <dgm:pt modelId="{E556BC18-3BB2-430E-856F-DE2147A85F09}">
      <dgm:prSet phldrT="[Text]"/>
      <dgm:spPr/>
      <dgm:t>
        <a:bodyPr/>
        <a:lstStyle/>
        <a:p>
          <a:pPr algn="ctr"/>
          <a:r>
            <a:rPr lang="en-US" dirty="0" smtClean="0"/>
            <a:t>Active/Analysis</a:t>
          </a:r>
          <a:endParaRPr lang="en-US" dirty="0"/>
        </a:p>
      </dgm:t>
    </dgm:pt>
    <dgm:pt modelId="{CC4890E7-19CA-4E13-B402-678F237581D2}" type="parTrans" cxnId="{C11346B6-3444-41D5-8C6B-AF4CE37EC682}">
      <dgm:prSet/>
      <dgm:spPr/>
      <dgm:t>
        <a:bodyPr/>
        <a:lstStyle/>
        <a:p>
          <a:pPr algn="ctr"/>
          <a:endParaRPr lang="en-US"/>
        </a:p>
      </dgm:t>
    </dgm:pt>
    <dgm:pt modelId="{9767DA1B-332B-48D4-BB4A-5C4DCFBD04C5}" type="sibTrans" cxnId="{C11346B6-3444-41D5-8C6B-AF4CE37EC682}">
      <dgm:prSet/>
      <dgm:spPr/>
      <dgm:t>
        <a:bodyPr/>
        <a:lstStyle/>
        <a:p>
          <a:pPr algn="ctr"/>
          <a:endParaRPr lang="en-US"/>
        </a:p>
      </dgm:t>
    </dgm:pt>
    <dgm:pt modelId="{7DFCEA5F-50D0-4938-8225-75F986302959}">
      <dgm:prSet phldrT="[Text]"/>
      <dgm:spPr/>
      <dgm:t>
        <a:bodyPr/>
        <a:lstStyle/>
        <a:p>
          <a:pPr algn="ctr"/>
          <a:r>
            <a:rPr lang="en-US" dirty="0" smtClean="0"/>
            <a:t>Archive</a:t>
          </a:r>
          <a:endParaRPr lang="en-US" dirty="0"/>
        </a:p>
      </dgm:t>
    </dgm:pt>
    <dgm:pt modelId="{CA0C4C8B-D705-467D-A245-95A0CCBB2795}" type="parTrans" cxnId="{D8AC8827-B5D4-4934-8718-D3CF6DE9CE5D}">
      <dgm:prSet/>
      <dgm:spPr/>
      <dgm:t>
        <a:bodyPr/>
        <a:lstStyle/>
        <a:p>
          <a:pPr algn="ctr"/>
          <a:endParaRPr lang="en-US"/>
        </a:p>
      </dgm:t>
    </dgm:pt>
    <dgm:pt modelId="{77F9DABD-9C7E-4130-88DC-7C4596178614}" type="sibTrans" cxnId="{D8AC8827-B5D4-4934-8718-D3CF6DE9CE5D}">
      <dgm:prSet/>
      <dgm:spPr/>
      <dgm:t>
        <a:bodyPr/>
        <a:lstStyle/>
        <a:p>
          <a:pPr algn="ctr"/>
          <a:endParaRPr lang="en-US"/>
        </a:p>
      </dgm:t>
    </dgm:pt>
    <dgm:pt modelId="{FE53A4AE-758D-4B2D-857E-4CF77867504B}" type="pres">
      <dgm:prSet presAssocID="{2B7E7AA3-4213-4DB9-BDD2-711AC3E20151}" presName="Name0" presStyleCnt="0">
        <dgm:presLayoutVars>
          <dgm:dir/>
          <dgm:resizeHandles val="exact"/>
        </dgm:presLayoutVars>
      </dgm:prSet>
      <dgm:spPr/>
    </dgm:pt>
    <dgm:pt modelId="{7D245D36-E1E6-4BE9-923B-B935E05B94AB}" type="pres">
      <dgm:prSet presAssocID="{2B7E7AA3-4213-4DB9-BDD2-711AC3E20151}" presName="fgShape" presStyleLbl="fgShp" presStyleIdx="0" presStyleCnt="1" custLinFactNeighborX="216" custLinFactNeighborY="27873"/>
      <dgm:spPr>
        <a:prstGeom prst="rightArrow">
          <a:avLst/>
        </a:prstGeom>
      </dgm:spPr>
    </dgm:pt>
    <dgm:pt modelId="{8E2AA3D3-117E-475B-942E-40A06C26BE9F}" type="pres">
      <dgm:prSet presAssocID="{2B7E7AA3-4213-4DB9-BDD2-711AC3E20151}" presName="linComp" presStyleCnt="0"/>
      <dgm:spPr/>
    </dgm:pt>
    <dgm:pt modelId="{4BB4EBDC-02E6-4F7B-8C92-D640F5302DEF}" type="pres">
      <dgm:prSet presAssocID="{FBE1B09E-E356-48E2-940C-47AE97E9D642}" presName="compNode" presStyleCnt="0"/>
      <dgm:spPr/>
    </dgm:pt>
    <dgm:pt modelId="{256375E3-6112-43BB-B979-D78B7243B389}" type="pres">
      <dgm:prSet presAssocID="{FBE1B09E-E356-48E2-940C-47AE97E9D642}" presName="bkgdShape" presStyleLbl="node1" presStyleIdx="0" presStyleCnt="4"/>
      <dgm:spPr/>
      <dgm:t>
        <a:bodyPr/>
        <a:lstStyle/>
        <a:p>
          <a:endParaRPr lang="en-US"/>
        </a:p>
      </dgm:t>
    </dgm:pt>
    <dgm:pt modelId="{DBB427C6-6103-4CCE-8DB1-99992CFF66E4}" type="pres">
      <dgm:prSet presAssocID="{FBE1B09E-E356-48E2-940C-47AE97E9D642}" presName="nodeTx" presStyleLbl="node1" presStyleIdx="0" presStyleCnt="4">
        <dgm:presLayoutVars>
          <dgm:bulletEnabled val="1"/>
        </dgm:presLayoutVars>
      </dgm:prSet>
      <dgm:spPr/>
      <dgm:t>
        <a:bodyPr/>
        <a:lstStyle/>
        <a:p>
          <a:endParaRPr lang="en-US"/>
        </a:p>
      </dgm:t>
    </dgm:pt>
    <dgm:pt modelId="{8D8AA5CE-0022-4344-9D01-9D0B3DD3CC49}" type="pres">
      <dgm:prSet presAssocID="{FBE1B09E-E356-48E2-940C-47AE97E9D642}" presName="invisiNode" presStyleLbl="node1" presStyleIdx="0" presStyleCnt="4"/>
      <dgm:spPr/>
    </dgm:pt>
    <dgm:pt modelId="{D39D6A24-8BA2-4F63-B9A7-89A28B310002}" type="pres">
      <dgm:prSet presAssocID="{FBE1B09E-E356-48E2-940C-47AE97E9D642}" presName="imagNode" presStyleLbl="fgImgPlace1" presStyleIdx="0" presStyleCnt="4" custScaleX="126872" custScaleY="12687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C5FD062A-7DBF-4206-8E39-5873A98AD082}" type="pres">
      <dgm:prSet presAssocID="{FC7F891E-41E5-4265-BEB8-B940DE3628F0}" presName="sibTrans" presStyleLbl="sibTrans2D1" presStyleIdx="0" presStyleCnt="0"/>
      <dgm:spPr/>
      <dgm:t>
        <a:bodyPr/>
        <a:lstStyle/>
        <a:p>
          <a:endParaRPr lang="en-US"/>
        </a:p>
      </dgm:t>
    </dgm:pt>
    <dgm:pt modelId="{6C07FFFB-26EE-49C4-AC43-731B31688715}" type="pres">
      <dgm:prSet presAssocID="{D1E00545-2D2B-4B7D-A912-650FBA9BB3AE}" presName="compNode" presStyleCnt="0"/>
      <dgm:spPr/>
    </dgm:pt>
    <dgm:pt modelId="{4CEF6336-6F05-4760-A773-153EC7A20036}" type="pres">
      <dgm:prSet presAssocID="{D1E00545-2D2B-4B7D-A912-650FBA9BB3AE}" presName="bkgdShape" presStyleLbl="node1" presStyleIdx="1" presStyleCnt="4"/>
      <dgm:spPr/>
      <dgm:t>
        <a:bodyPr/>
        <a:lstStyle/>
        <a:p>
          <a:endParaRPr lang="en-US"/>
        </a:p>
      </dgm:t>
    </dgm:pt>
    <dgm:pt modelId="{AD807AF1-8334-40CB-8299-31BCB48A53B2}" type="pres">
      <dgm:prSet presAssocID="{D1E00545-2D2B-4B7D-A912-650FBA9BB3AE}" presName="nodeTx" presStyleLbl="node1" presStyleIdx="1" presStyleCnt="4">
        <dgm:presLayoutVars>
          <dgm:bulletEnabled val="1"/>
        </dgm:presLayoutVars>
      </dgm:prSet>
      <dgm:spPr/>
      <dgm:t>
        <a:bodyPr/>
        <a:lstStyle/>
        <a:p>
          <a:endParaRPr lang="en-US"/>
        </a:p>
      </dgm:t>
    </dgm:pt>
    <dgm:pt modelId="{1E56E765-32FA-4E96-B509-DD0EE14E3B8B}" type="pres">
      <dgm:prSet presAssocID="{D1E00545-2D2B-4B7D-A912-650FBA9BB3AE}" presName="invisiNode" presStyleLbl="node1" presStyleIdx="1" presStyleCnt="4"/>
      <dgm:spPr/>
    </dgm:pt>
    <dgm:pt modelId="{B36B9B67-EF30-46CC-AF0B-6BE12F295893}" type="pres">
      <dgm:prSet presAssocID="{D1E00545-2D2B-4B7D-A912-650FBA9BB3AE}" presName="imagNode" presStyleLbl="fgImgPlace1" presStyleIdx="1" presStyleCnt="4" custScaleX="126802" custScaleY="12680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C87AA177-42FA-40E1-A7F7-A47D67B7144B}" type="pres">
      <dgm:prSet presAssocID="{FDF16322-35E1-4244-AE09-8FC0D9F00749}" presName="sibTrans" presStyleLbl="sibTrans2D1" presStyleIdx="0" presStyleCnt="0"/>
      <dgm:spPr/>
      <dgm:t>
        <a:bodyPr/>
        <a:lstStyle/>
        <a:p>
          <a:endParaRPr lang="en-US"/>
        </a:p>
      </dgm:t>
    </dgm:pt>
    <dgm:pt modelId="{46F1A631-C46E-47D0-A923-39B1D8F5A414}" type="pres">
      <dgm:prSet presAssocID="{E556BC18-3BB2-430E-856F-DE2147A85F09}" presName="compNode" presStyleCnt="0"/>
      <dgm:spPr/>
    </dgm:pt>
    <dgm:pt modelId="{42E7841B-0561-4203-BFB1-1B91EA137697}" type="pres">
      <dgm:prSet presAssocID="{E556BC18-3BB2-430E-856F-DE2147A85F09}" presName="bkgdShape" presStyleLbl="node1" presStyleIdx="2" presStyleCnt="4"/>
      <dgm:spPr/>
      <dgm:t>
        <a:bodyPr/>
        <a:lstStyle/>
        <a:p>
          <a:endParaRPr lang="en-US"/>
        </a:p>
      </dgm:t>
    </dgm:pt>
    <dgm:pt modelId="{0A92C79D-DB38-4EB5-B563-B909C93A895D}" type="pres">
      <dgm:prSet presAssocID="{E556BC18-3BB2-430E-856F-DE2147A85F09}" presName="nodeTx" presStyleLbl="node1" presStyleIdx="2" presStyleCnt="4">
        <dgm:presLayoutVars>
          <dgm:bulletEnabled val="1"/>
        </dgm:presLayoutVars>
      </dgm:prSet>
      <dgm:spPr/>
      <dgm:t>
        <a:bodyPr/>
        <a:lstStyle/>
        <a:p>
          <a:endParaRPr lang="en-US"/>
        </a:p>
      </dgm:t>
    </dgm:pt>
    <dgm:pt modelId="{01C7B9C9-32FD-4221-AA8C-D31C5613FF53}" type="pres">
      <dgm:prSet presAssocID="{E556BC18-3BB2-430E-856F-DE2147A85F09}" presName="invisiNode" presStyleLbl="node1" presStyleIdx="2" presStyleCnt="4"/>
      <dgm:spPr/>
    </dgm:pt>
    <dgm:pt modelId="{BFA8987C-4816-44D0-BF36-F1625D930739}" type="pres">
      <dgm:prSet presAssocID="{E556BC18-3BB2-430E-856F-DE2147A85F09}" presName="imagNode" presStyleLbl="fgImgPlace1" presStyleIdx="2" presStyleCnt="4" custScaleX="126802" custScaleY="126802"/>
      <dgm:spPr>
        <a:blipFill rotWithShape="1">
          <a:blip xmlns:r="http://schemas.openxmlformats.org/officeDocument/2006/relationships" r:embed="rId3"/>
          <a:stretch>
            <a:fillRect/>
          </a:stretch>
        </a:blipFill>
      </dgm:spPr>
      <dgm:t>
        <a:bodyPr/>
        <a:lstStyle/>
        <a:p>
          <a:endParaRPr lang="en-US"/>
        </a:p>
      </dgm:t>
    </dgm:pt>
    <dgm:pt modelId="{1E3A10F3-206E-4E75-8C63-2376A8543D18}" type="pres">
      <dgm:prSet presAssocID="{9767DA1B-332B-48D4-BB4A-5C4DCFBD04C5}" presName="sibTrans" presStyleLbl="sibTrans2D1" presStyleIdx="0" presStyleCnt="0"/>
      <dgm:spPr/>
      <dgm:t>
        <a:bodyPr/>
        <a:lstStyle/>
        <a:p>
          <a:endParaRPr lang="en-US"/>
        </a:p>
      </dgm:t>
    </dgm:pt>
    <dgm:pt modelId="{DDA634B3-96F9-4FFA-B3B7-2D25CB4ADC95}" type="pres">
      <dgm:prSet presAssocID="{7DFCEA5F-50D0-4938-8225-75F986302959}" presName="compNode" presStyleCnt="0"/>
      <dgm:spPr/>
    </dgm:pt>
    <dgm:pt modelId="{C9293726-6D3D-434C-82F7-0C6A70AD0DA2}" type="pres">
      <dgm:prSet presAssocID="{7DFCEA5F-50D0-4938-8225-75F986302959}" presName="bkgdShape" presStyleLbl="node1" presStyleIdx="3" presStyleCnt="4"/>
      <dgm:spPr/>
      <dgm:t>
        <a:bodyPr/>
        <a:lstStyle/>
        <a:p>
          <a:endParaRPr lang="en-US"/>
        </a:p>
      </dgm:t>
    </dgm:pt>
    <dgm:pt modelId="{700160EC-C084-41A9-89CB-8322205C394A}" type="pres">
      <dgm:prSet presAssocID="{7DFCEA5F-50D0-4938-8225-75F986302959}" presName="nodeTx" presStyleLbl="node1" presStyleIdx="3" presStyleCnt="4">
        <dgm:presLayoutVars>
          <dgm:bulletEnabled val="1"/>
        </dgm:presLayoutVars>
      </dgm:prSet>
      <dgm:spPr/>
      <dgm:t>
        <a:bodyPr/>
        <a:lstStyle/>
        <a:p>
          <a:endParaRPr lang="en-US"/>
        </a:p>
      </dgm:t>
    </dgm:pt>
    <dgm:pt modelId="{7B49F2CB-C33F-4E7C-A04B-D49013D315DC}" type="pres">
      <dgm:prSet presAssocID="{7DFCEA5F-50D0-4938-8225-75F986302959}" presName="invisiNode" presStyleLbl="node1" presStyleIdx="3" presStyleCnt="4"/>
      <dgm:spPr/>
    </dgm:pt>
    <dgm:pt modelId="{67D6F14E-11C1-4F5E-983F-AB52403FD856}" type="pres">
      <dgm:prSet presAssocID="{7DFCEA5F-50D0-4938-8225-75F986302959}" presName="imagNode" presStyleLbl="fgImgPlace1" presStyleIdx="3" presStyleCnt="4" custScaleX="126802" custScaleY="126802"/>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t>
        <a:bodyPr/>
        <a:lstStyle/>
        <a:p>
          <a:endParaRPr lang="en-US"/>
        </a:p>
      </dgm:t>
    </dgm:pt>
  </dgm:ptLst>
  <dgm:cxnLst>
    <dgm:cxn modelId="{A0F80352-4823-45D9-B047-3D8152AFD6C7}" type="presOf" srcId="{7DFCEA5F-50D0-4938-8225-75F986302959}" destId="{C9293726-6D3D-434C-82F7-0C6A70AD0DA2}" srcOrd="0" destOrd="0" presId="urn:microsoft.com/office/officeart/2005/8/layout/hList7"/>
    <dgm:cxn modelId="{8B3DFCAF-897E-48C2-94DC-E323B7D904C8}" type="presOf" srcId="{FBE1B09E-E356-48E2-940C-47AE97E9D642}" destId="{256375E3-6112-43BB-B979-D78B7243B389}" srcOrd="0" destOrd="0" presId="urn:microsoft.com/office/officeart/2005/8/layout/hList7"/>
    <dgm:cxn modelId="{6BC52061-EBA1-4B40-A87D-A35C670A9E7A}" type="presOf" srcId="{E556BC18-3BB2-430E-856F-DE2147A85F09}" destId="{0A92C79D-DB38-4EB5-B563-B909C93A895D}" srcOrd="1" destOrd="0" presId="urn:microsoft.com/office/officeart/2005/8/layout/hList7"/>
    <dgm:cxn modelId="{19230045-30D1-4577-A688-B0D61362C18A}" srcId="{2B7E7AA3-4213-4DB9-BDD2-711AC3E20151}" destId="{FBE1B09E-E356-48E2-940C-47AE97E9D642}" srcOrd="0" destOrd="0" parTransId="{EFF92CDD-E302-4999-9FF4-04DD57581CE3}" sibTransId="{FC7F891E-41E5-4265-BEB8-B940DE3628F0}"/>
    <dgm:cxn modelId="{D8AC8827-B5D4-4934-8718-D3CF6DE9CE5D}" srcId="{2B7E7AA3-4213-4DB9-BDD2-711AC3E20151}" destId="{7DFCEA5F-50D0-4938-8225-75F986302959}" srcOrd="3" destOrd="0" parTransId="{CA0C4C8B-D705-467D-A245-95A0CCBB2795}" sibTransId="{77F9DABD-9C7E-4130-88DC-7C4596178614}"/>
    <dgm:cxn modelId="{2859C29D-6C64-41F7-A58F-F81E17769BAB}" type="presOf" srcId="{FC7F891E-41E5-4265-BEB8-B940DE3628F0}" destId="{C5FD062A-7DBF-4206-8E39-5873A98AD082}" srcOrd="0" destOrd="0" presId="urn:microsoft.com/office/officeart/2005/8/layout/hList7"/>
    <dgm:cxn modelId="{F045A20A-601E-4D26-84EC-5992715A36E3}" type="presOf" srcId="{FDF16322-35E1-4244-AE09-8FC0D9F00749}" destId="{C87AA177-42FA-40E1-A7F7-A47D67B7144B}" srcOrd="0" destOrd="0" presId="urn:microsoft.com/office/officeart/2005/8/layout/hList7"/>
    <dgm:cxn modelId="{6793A74C-97E7-49C3-996D-F1D618748B13}" type="presOf" srcId="{D1E00545-2D2B-4B7D-A912-650FBA9BB3AE}" destId="{4CEF6336-6F05-4760-A773-153EC7A20036}" srcOrd="0" destOrd="0" presId="urn:microsoft.com/office/officeart/2005/8/layout/hList7"/>
    <dgm:cxn modelId="{141C981F-76E3-4BB1-9836-76EB67BAC6C0}" type="presOf" srcId="{7DFCEA5F-50D0-4938-8225-75F986302959}" destId="{700160EC-C084-41A9-89CB-8322205C394A}" srcOrd="1" destOrd="0" presId="urn:microsoft.com/office/officeart/2005/8/layout/hList7"/>
    <dgm:cxn modelId="{95C13900-3E3B-491B-9F83-A81E650C4B47}" type="presOf" srcId="{E556BC18-3BB2-430E-856F-DE2147A85F09}" destId="{42E7841B-0561-4203-BFB1-1B91EA137697}" srcOrd="0" destOrd="0" presId="urn:microsoft.com/office/officeart/2005/8/layout/hList7"/>
    <dgm:cxn modelId="{F2B1787C-9D44-4D04-AD12-FFF0F212BE6E}" srcId="{2B7E7AA3-4213-4DB9-BDD2-711AC3E20151}" destId="{D1E00545-2D2B-4B7D-A912-650FBA9BB3AE}" srcOrd="1" destOrd="0" parTransId="{09CDD0A5-6208-4900-A335-140F48F1FA9D}" sibTransId="{FDF16322-35E1-4244-AE09-8FC0D9F00749}"/>
    <dgm:cxn modelId="{EDC5704B-9A41-427A-9E32-FF0341613079}" type="presOf" srcId="{D1E00545-2D2B-4B7D-A912-650FBA9BB3AE}" destId="{AD807AF1-8334-40CB-8299-31BCB48A53B2}" srcOrd="1" destOrd="0" presId="urn:microsoft.com/office/officeart/2005/8/layout/hList7"/>
    <dgm:cxn modelId="{320E26F0-0FFD-4894-B973-A3BEA3AC2739}" type="presOf" srcId="{9767DA1B-332B-48D4-BB4A-5C4DCFBD04C5}" destId="{1E3A10F3-206E-4E75-8C63-2376A8543D18}" srcOrd="0" destOrd="0" presId="urn:microsoft.com/office/officeart/2005/8/layout/hList7"/>
    <dgm:cxn modelId="{C11346B6-3444-41D5-8C6B-AF4CE37EC682}" srcId="{2B7E7AA3-4213-4DB9-BDD2-711AC3E20151}" destId="{E556BC18-3BB2-430E-856F-DE2147A85F09}" srcOrd="2" destOrd="0" parTransId="{CC4890E7-19CA-4E13-B402-678F237581D2}" sibTransId="{9767DA1B-332B-48D4-BB4A-5C4DCFBD04C5}"/>
    <dgm:cxn modelId="{C714E196-25DF-40E2-8C64-CCC9D7CC1E56}" type="presOf" srcId="{FBE1B09E-E356-48E2-940C-47AE97E9D642}" destId="{DBB427C6-6103-4CCE-8DB1-99992CFF66E4}" srcOrd="1" destOrd="0" presId="urn:microsoft.com/office/officeart/2005/8/layout/hList7"/>
    <dgm:cxn modelId="{B0709A3B-4D77-40FA-85E3-60C0E5E11124}" type="presOf" srcId="{2B7E7AA3-4213-4DB9-BDD2-711AC3E20151}" destId="{FE53A4AE-758D-4B2D-857E-4CF77867504B}" srcOrd="0" destOrd="0" presId="urn:microsoft.com/office/officeart/2005/8/layout/hList7"/>
    <dgm:cxn modelId="{DF9BD355-898A-4963-B8E2-BA35234F5834}" type="presParOf" srcId="{FE53A4AE-758D-4B2D-857E-4CF77867504B}" destId="{7D245D36-E1E6-4BE9-923B-B935E05B94AB}" srcOrd="0" destOrd="0" presId="urn:microsoft.com/office/officeart/2005/8/layout/hList7"/>
    <dgm:cxn modelId="{DCCCA4D1-4596-41F5-A94B-5BA1CBC0A6C6}" type="presParOf" srcId="{FE53A4AE-758D-4B2D-857E-4CF77867504B}" destId="{8E2AA3D3-117E-475B-942E-40A06C26BE9F}" srcOrd="1" destOrd="0" presId="urn:microsoft.com/office/officeart/2005/8/layout/hList7"/>
    <dgm:cxn modelId="{E4C7E22C-4B5A-40C6-B9C8-98E9EA3D7EA6}" type="presParOf" srcId="{8E2AA3D3-117E-475B-942E-40A06C26BE9F}" destId="{4BB4EBDC-02E6-4F7B-8C92-D640F5302DEF}" srcOrd="0" destOrd="0" presId="urn:microsoft.com/office/officeart/2005/8/layout/hList7"/>
    <dgm:cxn modelId="{34BF44FE-DF1A-4138-8830-34B66278EEBD}" type="presParOf" srcId="{4BB4EBDC-02E6-4F7B-8C92-D640F5302DEF}" destId="{256375E3-6112-43BB-B979-D78B7243B389}" srcOrd="0" destOrd="0" presId="urn:microsoft.com/office/officeart/2005/8/layout/hList7"/>
    <dgm:cxn modelId="{61D8C6C1-8E3B-42B6-92EA-E138B3EABF82}" type="presParOf" srcId="{4BB4EBDC-02E6-4F7B-8C92-D640F5302DEF}" destId="{DBB427C6-6103-4CCE-8DB1-99992CFF66E4}" srcOrd="1" destOrd="0" presId="urn:microsoft.com/office/officeart/2005/8/layout/hList7"/>
    <dgm:cxn modelId="{1A7029F1-0917-48FD-BFBE-A6551E6FDC5A}" type="presParOf" srcId="{4BB4EBDC-02E6-4F7B-8C92-D640F5302DEF}" destId="{8D8AA5CE-0022-4344-9D01-9D0B3DD3CC49}" srcOrd="2" destOrd="0" presId="urn:microsoft.com/office/officeart/2005/8/layout/hList7"/>
    <dgm:cxn modelId="{9A7AA263-6A93-46C9-812A-3567FE75F31F}" type="presParOf" srcId="{4BB4EBDC-02E6-4F7B-8C92-D640F5302DEF}" destId="{D39D6A24-8BA2-4F63-B9A7-89A28B310002}" srcOrd="3" destOrd="0" presId="urn:microsoft.com/office/officeart/2005/8/layout/hList7"/>
    <dgm:cxn modelId="{98C1B8C2-0A3A-41B9-ADFF-497239097B43}" type="presParOf" srcId="{8E2AA3D3-117E-475B-942E-40A06C26BE9F}" destId="{C5FD062A-7DBF-4206-8E39-5873A98AD082}" srcOrd="1" destOrd="0" presId="urn:microsoft.com/office/officeart/2005/8/layout/hList7"/>
    <dgm:cxn modelId="{B49B406E-4A64-4E00-B5C3-BC85829739F3}" type="presParOf" srcId="{8E2AA3D3-117E-475B-942E-40A06C26BE9F}" destId="{6C07FFFB-26EE-49C4-AC43-731B31688715}" srcOrd="2" destOrd="0" presId="urn:microsoft.com/office/officeart/2005/8/layout/hList7"/>
    <dgm:cxn modelId="{AFEF004F-955D-4265-AD54-D2A1A39A660A}" type="presParOf" srcId="{6C07FFFB-26EE-49C4-AC43-731B31688715}" destId="{4CEF6336-6F05-4760-A773-153EC7A20036}" srcOrd="0" destOrd="0" presId="urn:microsoft.com/office/officeart/2005/8/layout/hList7"/>
    <dgm:cxn modelId="{575D11C2-3A0B-4EB5-97AD-EC41F8ED5DA1}" type="presParOf" srcId="{6C07FFFB-26EE-49C4-AC43-731B31688715}" destId="{AD807AF1-8334-40CB-8299-31BCB48A53B2}" srcOrd="1" destOrd="0" presId="urn:microsoft.com/office/officeart/2005/8/layout/hList7"/>
    <dgm:cxn modelId="{B976F5AF-4AF9-4274-B371-60B5143C2290}" type="presParOf" srcId="{6C07FFFB-26EE-49C4-AC43-731B31688715}" destId="{1E56E765-32FA-4E96-B509-DD0EE14E3B8B}" srcOrd="2" destOrd="0" presId="urn:microsoft.com/office/officeart/2005/8/layout/hList7"/>
    <dgm:cxn modelId="{7F0CE6EC-CE05-43C6-91FA-29AC2396C44C}" type="presParOf" srcId="{6C07FFFB-26EE-49C4-AC43-731B31688715}" destId="{B36B9B67-EF30-46CC-AF0B-6BE12F295893}" srcOrd="3" destOrd="0" presId="urn:microsoft.com/office/officeart/2005/8/layout/hList7"/>
    <dgm:cxn modelId="{DA796BA0-693A-4143-A8C0-738DA45AD886}" type="presParOf" srcId="{8E2AA3D3-117E-475B-942E-40A06C26BE9F}" destId="{C87AA177-42FA-40E1-A7F7-A47D67B7144B}" srcOrd="3" destOrd="0" presId="urn:microsoft.com/office/officeart/2005/8/layout/hList7"/>
    <dgm:cxn modelId="{CDAACDCA-D87F-4A09-91A9-F8FD2CE11EA6}" type="presParOf" srcId="{8E2AA3D3-117E-475B-942E-40A06C26BE9F}" destId="{46F1A631-C46E-47D0-A923-39B1D8F5A414}" srcOrd="4" destOrd="0" presId="urn:microsoft.com/office/officeart/2005/8/layout/hList7"/>
    <dgm:cxn modelId="{48C82680-0FB0-42E0-9160-4947D8B8DC4B}" type="presParOf" srcId="{46F1A631-C46E-47D0-A923-39B1D8F5A414}" destId="{42E7841B-0561-4203-BFB1-1B91EA137697}" srcOrd="0" destOrd="0" presId="urn:microsoft.com/office/officeart/2005/8/layout/hList7"/>
    <dgm:cxn modelId="{CE82640B-760E-4FAB-87E9-2E6FDEE69DBC}" type="presParOf" srcId="{46F1A631-C46E-47D0-A923-39B1D8F5A414}" destId="{0A92C79D-DB38-4EB5-B563-B909C93A895D}" srcOrd="1" destOrd="0" presId="urn:microsoft.com/office/officeart/2005/8/layout/hList7"/>
    <dgm:cxn modelId="{961E36FC-E33E-4914-8974-C1DF3E004662}" type="presParOf" srcId="{46F1A631-C46E-47D0-A923-39B1D8F5A414}" destId="{01C7B9C9-32FD-4221-AA8C-D31C5613FF53}" srcOrd="2" destOrd="0" presId="urn:microsoft.com/office/officeart/2005/8/layout/hList7"/>
    <dgm:cxn modelId="{45FDDF05-2D5A-45CA-AB1F-E440DD78EEFD}" type="presParOf" srcId="{46F1A631-C46E-47D0-A923-39B1D8F5A414}" destId="{BFA8987C-4816-44D0-BF36-F1625D930739}" srcOrd="3" destOrd="0" presId="urn:microsoft.com/office/officeart/2005/8/layout/hList7"/>
    <dgm:cxn modelId="{2CC1C645-0F3A-4B6B-93A4-81E3EE67A70E}" type="presParOf" srcId="{8E2AA3D3-117E-475B-942E-40A06C26BE9F}" destId="{1E3A10F3-206E-4E75-8C63-2376A8543D18}" srcOrd="5" destOrd="0" presId="urn:microsoft.com/office/officeart/2005/8/layout/hList7"/>
    <dgm:cxn modelId="{6614EE87-9358-4F16-AB50-AF20C853E07F}" type="presParOf" srcId="{8E2AA3D3-117E-475B-942E-40A06C26BE9F}" destId="{DDA634B3-96F9-4FFA-B3B7-2D25CB4ADC95}" srcOrd="6" destOrd="0" presId="urn:microsoft.com/office/officeart/2005/8/layout/hList7"/>
    <dgm:cxn modelId="{E0DFFDDE-5C97-4167-AB62-5565B41CD338}" type="presParOf" srcId="{DDA634B3-96F9-4FFA-B3B7-2D25CB4ADC95}" destId="{C9293726-6D3D-434C-82F7-0C6A70AD0DA2}" srcOrd="0" destOrd="0" presId="urn:microsoft.com/office/officeart/2005/8/layout/hList7"/>
    <dgm:cxn modelId="{42F09353-C939-48CF-B009-E2B1482F8CE2}" type="presParOf" srcId="{DDA634B3-96F9-4FFA-B3B7-2D25CB4ADC95}" destId="{700160EC-C084-41A9-89CB-8322205C394A}" srcOrd="1" destOrd="0" presId="urn:microsoft.com/office/officeart/2005/8/layout/hList7"/>
    <dgm:cxn modelId="{EDA8654E-272D-4CB4-9473-870368A02F84}" type="presParOf" srcId="{DDA634B3-96F9-4FFA-B3B7-2D25CB4ADC95}" destId="{7B49F2CB-C33F-4E7C-A04B-D49013D315DC}" srcOrd="2" destOrd="0" presId="urn:microsoft.com/office/officeart/2005/8/layout/hList7"/>
    <dgm:cxn modelId="{FB020353-EF9C-4345-81FC-84A7F88903A5}" type="presParOf" srcId="{DDA634B3-96F9-4FFA-B3B7-2D25CB4ADC95}" destId="{67D6F14E-11C1-4F5E-983F-AB52403FD85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7E7AA3-4213-4DB9-BDD2-711AC3E20151}" type="doc">
      <dgm:prSet loTypeId="urn:microsoft.com/office/officeart/2005/8/layout/hList7" loCatId="process" qsTypeId="urn:microsoft.com/office/officeart/2005/8/quickstyle/simple1" qsCatId="simple" csTypeId="urn:microsoft.com/office/officeart/2005/8/colors/accent1_2" csCatId="accent1" phldr="1"/>
      <dgm:spPr/>
    </dgm:pt>
    <dgm:pt modelId="{FBE1B09E-E356-48E2-940C-47AE97E9D642}">
      <dgm:prSet phldrT="[Text]"/>
      <dgm:spPr/>
      <dgm:t>
        <a:bodyPr/>
        <a:lstStyle/>
        <a:p>
          <a:pPr algn="ctr"/>
          <a:r>
            <a:rPr lang="en-US" dirty="0" smtClean="0"/>
            <a:t>Field</a:t>
          </a:r>
          <a:endParaRPr lang="en-US" dirty="0"/>
        </a:p>
      </dgm:t>
    </dgm:pt>
    <dgm:pt modelId="{EFF92CDD-E302-4999-9FF4-04DD57581CE3}" type="parTrans" cxnId="{19230045-30D1-4577-A688-B0D61362C18A}">
      <dgm:prSet/>
      <dgm:spPr/>
      <dgm:t>
        <a:bodyPr/>
        <a:lstStyle/>
        <a:p>
          <a:pPr algn="ctr"/>
          <a:endParaRPr lang="en-US"/>
        </a:p>
      </dgm:t>
    </dgm:pt>
    <dgm:pt modelId="{FC7F891E-41E5-4265-BEB8-B940DE3628F0}" type="sibTrans" cxnId="{19230045-30D1-4577-A688-B0D61362C18A}">
      <dgm:prSet/>
      <dgm:spPr/>
      <dgm:t>
        <a:bodyPr/>
        <a:lstStyle/>
        <a:p>
          <a:pPr algn="ctr"/>
          <a:endParaRPr lang="en-US"/>
        </a:p>
      </dgm:t>
    </dgm:pt>
    <dgm:pt modelId="{D1E00545-2D2B-4B7D-A912-650FBA9BB3AE}">
      <dgm:prSet phldrT="[Text]"/>
      <dgm:spPr/>
      <dgm:t>
        <a:bodyPr/>
        <a:lstStyle/>
        <a:p>
          <a:pPr algn="ctr"/>
          <a:r>
            <a:rPr lang="en-US" dirty="0" smtClean="0"/>
            <a:t>Lab</a:t>
          </a:r>
          <a:endParaRPr lang="en-US" dirty="0"/>
        </a:p>
      </dgm:t>
    </dgm:pt>
    <dgm:pt modelId="{09CDD0A5-6208-4900-A335-140F48F1FA9D}" type="parTrans" cxnId="{F2B1787C-9D44-4D04-AD12-FFF0F212BE6E}">
      <dgm:prSet/>
      <dgm:spPr/>
      <dgm:t>
        <a:bodyPr/>
        <a:lstStyle/>
        <a:p>
          <a:pPr algn="ctr"/>
          <a:endParaRPr lang="en-US"/>
        </a:p>
      </dgm:t>
    </dgm:pt>
    <dgm:pt modelId="{FDF16322-35E1-4244-AE09-8FC0D9F00749}" type="sibTrans" cxnId="{F2B1787C-9D44-4D04-AD12-FFF0F212BE6E}">
      <dgm:prSet/>
      <dgm:spPr/>
      <dgm:t>
        <a:bodyPr/>
        <a:lstStyle/>
        <a:p>
          <a:pPr algn="ctr"/>
          <a:endParaRPr lang="en-US"/>
        </a:p>
      </dgm:t>
    </dgm:pt>
    <dgm:pt modelId="{E556BC18-3BB2-430E-856F-DE2147A85F09}">
      <dgm:prSet phldrT="[Text]"/>
      <dgm:spPr/>
      <dgm:t>
        <a:bodyPr/>
        <a:lstStyle/>
        <a:p>
          <a:pPr algn="ctr"/>
          <a:r>
            <a:rPr lang="en-US" dirty="0" smtClean="0"/>
            <a:t>Active/Analysis</a:t>
          </a:r>
          <a:endParaRPr lang="en-US" dirty="0"/>
        </a:p>
      </dgm:t>
    </dgm:pt>
    <dgm:pt modelId="{CC4890E7-19CA-4E13-B402-678F237581D2}" type="parTrans" cxnId="{C11346B6-3444-41D5-8C6B-AF4CE37EC682}">
      <dgm:prSet/>
      <dgm:spPr/>
      <dgm:t>
        <a:bodyPr/>
        <a:lstStyle/>
        <a:p>
          <a:pPr algn="ctr"/>
          <a:endParaRPr lang="en-US"/>
        </a:p>
      </dgm:t>
    </dgm:pt>
    <dgm:pt modelId="{9767DA1B-332B-48D4-BB4A-5C4DCFBD04C5}" type="sibTrans" cxnId="{C11346B6-3444-41D5-8C6B-AF4CE37EC682}">
      <dgm:prSet/>
      <dgm:spPr/>
      <dgm:t>
        <a:bodyPr/>
        <a:lstStyle/>
        <a:p>
          <a:pPr algn="ctr"/>
          <a:endParaRPr lang="en-US"/>
        </a:p>
      </dgm:t>
    </dgm:pt>
    <dgm:pt modelId="{7DFCEA5F-50D0-4938-8225-75F986302959}">
      <dgm:prSet phldrT="[Text]"/>
      <dgm:spPr/>
      <dgm:t>
        <a:bodyPr/>
        <a:lstStyle/>
        <a:p>
          <a:pPr algn="ctr"/>
          <a:r>
            <a:rPr lang="en-US" dirty="0" smtClean="0"/>
            <a:t>Archive</a:t>
          </a:r>
          <a:endParaRPr lang="en-US" dirty="0"/>
        </a:p>
      </dgm:t>
    </dgm:pt>
    <dgm:pt modelId="{CA0C4C8B-D705-467D-A245-95A0CCBB2795}" type="parTrans" cxnId="{D8AC8827-B5D4-4934-8718-D3CF6DE9CE5D}">
      <dgm:prSet/>
      <dgm:spPr/>
      <dgm:t>
        <a:bodyPr/>
        <a:lstStyle/>
        <a:p>
          <a:pPr algn="ctr"/>
          <a:endParaRPr lang="en-US"/>
        </a:p>
      </dgm:t>
    </dgm:pt>
    <dgm:pt modelId="{77F9DABD-9C7E-4130-88DC-7C4596178614}" type="sibTrans" cxnId="{D8AC8827-B5D4-4934-8718-D3CF6DE9CE5D}">
      <dgm:prSet/>
      <dgm:spPr/>
      <dgm:t>
        <a:bodyPr/>
        <a:lstStyle/>
        <a:p>
          <a:pPr algn="ctr"/>
          <a:endParaRPr lang="en-US"/>
        </a:p>
      </dgm:t>
    </dgm:pt>
    <dgm:pt modelId="{FE53A4AE-758D-4B2D-857E-4CF77867504B}" type="pres">
      <dgm:prSet presAssocID="{2B7E7AA3-4213-4DB9-BDD2-711AC3E20151}" presName="Name0" presStyleCnt="0">
        <dgm:presLayoutVars>
          <dgm:dir/>
          <dgm:resizeHandles val="exact"/>
        </dgm:presLayoutVars>
      </dgm:prSet>
      <dgm:spPr/>
    </dgm:pt>
    <dgm:pt modelId="{7D245D36-E1E6-4BE9-923B-B935E05B94AB}" type="pres">
      <dgm:prSet presAssocID="{2B7E7AA3-4213-4DB9-BDD2-711AC3E20151}" presName="fgShape" presStyleLbl="fgShp" presStyleIdx="0" presStyleCnt="1"/>
      <dgm:spPr>
        <a:prstGeom prst="rightArrow">
          <a:avLst/>
        </a:prstGeom>
      </dgm:spPr>
    </dgm:pt>
    <dgm:pt modelId="{8E2AA3D3-117E-475B-942E-40A06C26BE9F}" type="pres">
      <dgm:prSet presAssocID="{2B7E7AA3-4213-4DB9-BDD2-711AC3E20151}" presName="linComp" presStyleCnt="0"/>
      <dgm:spPr/>
    </dgm:pt>
    <dgm:pt modelId="{4BB4EBDC-02E6-4F7B-8C92-D640F5302DEF}" type="pres">
      <dgm:prSet presAssocID="{FBE1B09E-E356-48E2-940C-47AE97E9D642}" presName="compNode" presStyleCnt="0"/>
      <dgm:spPr/>
    </dgm:pt>
    <dgm:pt modelId="{256375E3-6112-43BB-B979-D78B7243B389}" type="pres">
      <dgm:prSet presAssocID="{FBE1B09E-E356-48E2-940C-47AE97E9D642}" presName="bkgdShape" presStyleLbl="node1" presStyleIdx="0" presStyleCnt="4"/>
      <dgm:spPr/>
      <dgm:t>
        <a:bodyPr/>
        <a:lstStyle/>
        <a:p>
          <a:endParaRPr lang="en-US"/>
        </a:p>
      </dgm:t>
    </dgm:pt>
    <dgm:pt modelId="{DBB427C6-6103-4CCE-8DB1-99992CFF66E4}" type="pres">
      <dgm:prSet presAssocID="{FBE1B09E-E356-48E2-940C-47AE97E9D642}" presName="nodeTx" presStyleLbl="node1" presStyleIdx="0" presStyleCnt="4">
        <dgm:presLayoutVars>
          <dgm:bulletEnabled val="1"/>
        </dgm:presLayoutVars>
      </dgm:prSet>
      <dgm:spPr/>
      <dgm:t>
        <a:bodyPr/>
        <a:lstStyle/>
        <a:p>
          <a:endParaRPr lang="en-US"/>
        </a:p>
      </dgm:t>
    </dgm:pt>
    <dgm:pt modelId="{8D8AA5CE-0022-4344-9D01-9D0B3DD3CC49}" type="pres">
      <dgm:prSet presAssocID="{FBE1B09E-E356-48E2-940C-47AE97E9D642}" presName="invisiNode" presStyleLbl="node1" presStyleIdx="0" presStyleCnt="4"/>
      <dgm:spPr/>
    </dgm:pt>
    <dgm:pt modelId="{D39D6A24-8BA2-4F63-B9A7-89A28B310002}" type="pres">
      <dgm:prSet presAssocID="{FBE1B09E-E356-48E2-940C-47AE97E9D642}" presName="imagNode" presStyleLbl="fgImgPlace1" presStyleIdx="0" presStyleCnt="4" custScaleX="126872" custScaleY="12687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C5FD062A-7DBF-4206-8E39-5873A98AD082}" type="pres">
      <dgm:prSet presAssocID="{FC7F891E-41E5-4265-BEB8-B940DE3628F0}" presName="sibTrans" presStyleLbl="sibTrans2D1" presStyleIdx="0" presStyleCnt="0"/>
      <dgm:spPr/>
      <dgm:t>
        <a:bodyPr/>
        <a:lstStyle/>
        <a:p>
          <a:endParaRPr lang="en-US"/>
        </a:p>
      </dgm:t>
    </dgm:pt>
    <dgm:pt modelId="{6C07FFFB-26EE-49C4-AC43-731B31688715}" type="pres">
      <dgm:prSet presAssocID="{D1E00545-2D2B-4B7D-A912-650FBA9BB3AE}" presName="compNode" presStyleCnt="0"/>
      <dgm:spPr/>
    </dgm:pt>
    <dgm:pt modelId="{4CEF6336-6F05-4760-A773-153EC7A20036}" type="pres">
      <dgm:prSet presAssocID="{D1E00545-2D2B-4B7D-A912-650FBA9BB3AE}" presName="bkgdShape" presStyleLbl="node1" presStyleIdx="1" presStyleCnt="4"/>
      <dgm:spPr/>
      <dgm:t>
        <a:bodyPr/>
        <a:lstStyle/>
        <a:p>
          <a:endParaRPr lang="en-US"/>
        </a:p>
      </dgm:t>
    </dgm:pt>
    <dgm:pt modelId="{AD807AF1-8334-40CB-8299-31BCB48A53B2}" type="pres">
      <dgm:prSet presAssocID="{D1E00545-2D2B-4B7D-A912-650FBA9BB3AE}" presName="nodeTx" presStyleLbl="node1" presStyleIdx="1" presStyleCnt="4">
        <dgm:presLayoutVars>
          <dgm:bulletEnabled val="1"/>
        </dgm:presLayoutVars>
      </dgm:prSet>
      <dgm:spPr/>
      <dgm:t>
        <a:bodyPr/>
        <a:lstStyle/>
        <a:p>
          <a:endParaRPr lang="en-US"/>
        </a:p>
      </dgm:t>
    </dgm:pt>
    <dgm:pt modelId="{1E56E765-32FA-4E96-B509-DD0EE14E3B8B}" type="pres">
      <dgm:prSet presAssocID="{D1E00545-2D2B-4B7D-A912-650FBA9BB3AE}" presName="invisiNode" presStyleLbl="node1" presStyleIdx="1" presStyleCnt="4"/>
      <dgm:spPr/>
    </dgm:pt>
    <dgm:pt modelId="{B36B9B67-EF30-46CC-AF0B-6BE12F295893}" type="pres">
      <dgm:prSet presAssocID="{D1E00545-2D2B-4B7D-A912-650FBA9BB3AE}" presName="imagNode" presStyleLbl="fgImgPlace1" presStyleIdx="1" presStyleCnt="4" custScaleX="126802" custScaleY="12680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C87AA177-42FA-40E1-A7F7-A47D67B7144B}" type="pres">
      <dgm:prSet presAssocID="{FDF16322-35E1-4244-AE09-8FC0D9F00749}" presName="sibTrans" presStyleLbl="sibTrans2D1" presStyleIdx="0" presStyleCnt="0"/>
      <dgm:spPr/>
      <dgm:t>
        <a:bodyPr/>
        <a:lstStyle/>
        <a:p>
          <a:endParaRPr lang="en-US"/>
        </a:p>
      </dgm:t>
    </dgm:pt>
    <dgm:pt modelId="{46F1A631-C46E-47D0-A923-39B1D8F5A414}" type="pres">
      <dgm:prSet presAssocID="{E556BC18-3BB2-430E-856F-DE2147A85F09}" presName="compNode" presStyleCnt="0"/>
      <dgm:spPr/>
    </dgm:pt>
    <dgm:pt modelId="{42E7841B-0561-4203-BFB1-1B91EA137697}" type="pres">
      <dgm:prSet presAssocID="{E556BC18-3BB2-430E-856F-DE2147A85F09}" presName="bkgdShape" presStyleLbl="node1" presStyleIdx="2" presStyleCnt="4"/>
      <dgm:spPr/>
      <dgm:t>
        <a:bodyPr/>
        <a:lstStyle/>
        <a:p>
          <a:endParaRPr lang="en-US"/>
        </a:p>
      </dgm:t>
    </dgm:pt>
    <dgm:pt modelId="{0A92C79D-DB38-4EB5-B563-B909C93A895D}" type="pres">
      <dgm:prSet presAssocID="{E556BC18-3BB2-430E-856F-DE2147A85F09}" presName="nodeTx" presStyleLbl="node1" presStyleIdx="2" presStyleCnt="4">
        <dgm:presLayoutVars>
          <dgm:bulletEnabled val="1"/>
        </dgm:presLayoutVars>
      </dgm:prSet>
      <dgm:spPr/>
      <dgm:t>
        <a:bodyPr/>
        <a:lstStyle/>
        <a:p>
          <a:endParaRPr lang="en-US"/>
        </a:p>
      </dgm:t>
    </dgm:pt>
    <dgm:pt modelId="{01C7B9C9-32FD-4221-AA8C-D31C5613FF53}" type="pres">
      <dgm:prSet presAssocID="{E556BC18-3BB2-430E-856F-DE2147A85F09}" presName="invisiNode" presStyleLbl="node1" presStyleIdx="2" presStyleCnt="4"/>
      <dgm:spPr/>
    </dgm:pt>
    <dgm:pt modelId="{BFA8987C-4816-44D0-BF36-F1625D930739}" type="pres">
      <dgm:prSet presAssocID="{E556BC18-3BB2-430E-856F-DE2147A85F09}" presName="imagNode" presStyleLbl="fgImgPlace1" presStyleIdx="2" presStyleCnt="4" custScaleX="126802" custScaleY="126802"/>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1E3A10F3-206E-4E75-8C63-2376A8543D18}" type="pres">
      <dgm:prSet presAssocID="{9767DA1B-332B-48D4-BB4A-5C4DCFBD04C5}" presName="sibTrans" presStyleLbl="sibTrans2D1" presStyleIdx="0" presStyleCnt="0"/>
      <dgm:spPr/>
      <dgm:t>
        <a:bodyPr/>
        <a:lstStyle/>
        <a:p>
          <a:endParaRPr lang="en-US"/>
        </a:p>
      </dgm:t>
    </dgm:pt>
    <dgm:pt modelId="{DDA634B3-96F9-4FFA-B3B7-2D25CB4ADC95}" type="pres">
      <dgm:prSet presAssocID="{7DFCEA5F-50D0-4938-8225-75F986302959}" presName="compNode" presStyleCnt="0"/>
      <dgm:spPr/>
    </dgm:pt>
    <dgm:pt modelId="{C9293726-6D3D-434C-82F7-0C6A70AD0DA2}" type="pres">
      <dgm:prSet presAssocID="{7DFCEA5F-50D0-4938-8225-75F986302959}" presName="bkgdShape" presStyleLbl="node1" presStyleIdx="3" presStyleCnt="4"/>
      <dgm:spPr/>
      <dgm:t>
        <a:bodyPr/>
        <a:lstStyle/>
        <a:p>
          <a:endParaRPr lang="en-US"/>
        </a:p>
      </dgm:t>
    </dgm:pt>
    <dgm:pt modelId="{700160EC-C084-41A9-89CB-8322205C394A}" type="pres">
      <dgm:prSet presAssocID="{7DFCEA5F-50D0-4938-8225-75F986302959}" presName="nodeTx" presStyleLbl="node1" presStyleIdx="3" presStyleCnt="4">
        <dgm:presLayoutVars>
          <dgm:bulletEnabled val="1"/>
        </dgm:presLayoutVars>
      </dgm:prSet>
      <dgm:spPr/>
      <dgm:t>
        <a:bodyPr/>
        <a:lstStyle/>
        <a:p>
          <a:endParaRPr lang="en-US"/>
        </a:p>
      </dgm:t>
    </dgm:pt>
    <dgm:pt modelId="{7B49F2CB-C33F-4E7C-A04B-D49013D315DC}" type="pres">
      <dgm:prSet presAssocID="{7DFCEA5F-50D0-4938-8225-75F986302959}" presName="invisiNode" presStyleLbl="node1" presStyleIdx="3" presStyleCnt="4"/>
      <dgm:spPr/>
    </dgm:pt>
    <dgm:pt modelId="{67D6F14E-11C1-4F5E-983F-AB52403FD856}" type="pres">
      <dgm:prSet presAssocID="{7DFCEA5F-50D0-4938-8225-75F986302959}" presName="imagNode" presStyleLbl="fgImgPlace1" presStyleIdx="3" presStyleCnt="4" custScaleX="126802" custScaleY="126802"/>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t>
        <a:bodyPr/>
        <a:lstStyle/>
        <a:p>
          <a:endParaRPr lang="en-US"/>
        </a:p>
      </dgm:t>
    </dgm:pt>
  </dgm:ptLst>
  <dgm:cxnLst>
    <dgm:cxn modelId="{0EFBBF6A-E286-45EE-BD00-74D8EEEB4954}" type="presOf" srcId="{E556BC18-3BB2-430E-856F-DE2147A85F09}" destId="{42E7841B-0561-4203-BFB1-1B91EA137697}" srcOrd="0" destOrd="0" presId="urn:microsoft.com/office/officeart/2005/8/layout/hList7"/>
    <dgm:cxn modelId="{BDEAF643-7276-4C3E-B56C-4AA8510DF336}" type="presOf" srcId="{D1E00545-2D2B-4B7D-A912-650FBA9BB3AE}" destId="{4CEF6336-6F05-4760-A773-153EC7A20036}" srcOrd="0" destOrd="0" presId="urn:microsoft.com/office/officeart/2005/8/layout/hList7"/>
    <dgm:cxn modelId="{C11346B6-3444-41D5-8C6B-AF4CE37EC682}" srcId="{2B7E7AA3-4213-4DB9-BDD2-711AC3E20151}" destId="{E556BC18-3BB2-430E-856F-DE2147A85F09}" srcOrd="2" destOrd="0" parTransId="{CC4890E7-19CA-4E13-B402-678F237581D2}" sibTransId="{9767DA1B-332B-48D4-BB4A-5C4DCFBD04C5}"/>
    <dgm:cxn modelId="{3F476D44-5920-4BB7-9315-21F7B82F2AEB}" type="presOf" srcId="{9767DA1B-332B-48D4-BB4A-5C4DCFBD04C5}" destId="{1E3A10F3-206E-4E75-8C63-2376A8543D18}" srcOrd="0" destOrd="0" presId="urn:microsoft.com/office/officeart/2005/8/layout/hList7"/>
    <dgm:cxn modelId="{840C7F0E-0A72-442E-AAD4-2B9516EDB14A}" type="presOf" srcId="{7DFCEA5F-50D0-4938-8225-75F986302959}" destId="{C9293726-6D3D-434C-82F7-0C6A70AD0DA2}" srcOrd="0" destOrd="0" presId="urn:microsoft.com/office/officeart/2005/8/layout/hList7"/>
    <dgm:cxn modelId="{66D53E32-D404-47A0-9759-CA0DED49853E}" type="presOf" srcId="{FBE1B09E-E356-48E2-940C-47AE97E9D642}" destId="{256375E3-6112-43BB-B979-D78B7243B389}" srcOrd="0" destOrd="0" presId="urn:microsoft.com/office/officeart/2005/8/layout/hList7"/>
    <dgm:cxn modelId="{F2B1787C-9D44-4D04-AD12-FFF0F212BE6E}" srcId="{2B7E7AA3-4213-4DB9-BDD2-711AC3E20151}" destId="{D1E00545-2D2B-4B7D-A912-650FBA9BB3AE}" srcOrd="1" destOrd="0" parTransId="{09CDD0A5-6208-4900-A335-140F48F1FA9D}" sibTransId="{FDF16322-35E1-4244-AE09-8FC0D9F00749}"/>
    <dgm:cxn modelId="{D8AC8827-B5D4-4934-8718-D3CF6DE9CE5D}" srcId="{2B7E7AA3-4213-4DB9-BDD2-711AC3E20151}" destId="{7DFCEA5F-50D0-4938-8225-75F986302959}" srcOrd="3" destOrd="0" parTransId="{CA0C4C8B-D705-467D-A245-95A0CCBB2795}" sibTransId="{77F9DABD-9C7E-4130-88DC-7C4596178614}"/>
    <dgm:cxn modelId="{3EB2044C-01DD-4AD3-8390-24FF29216CAE}" type="presOf" srcId="{FBE1B09E-E356-48E2-940C-47AE97E9D642}" destId="{DBB427C6-6103-4CCE-8DB1-99992CFF66E4}" srcOrd="1" destOrd="0" presId="urn:microsoft.com/office/officeart/2005/8/layout/hList7"/>
    <dgm:cxn modelId="{C5E2401F-307D-4D8C-AE8F-9C151646D94C}" type="presOf" srcId="{D1E00545-2D2B-4B7D-A912-650FBA9BB3AE}" destId="{AD807AF1-8334-40CB-8299-31BCB48A53B2}" srcOrd="1" destOrd="0" presId="urn:microsoft.com/office/officeart/2005/8/layout/hList7"/>
    <dgm:cxn modelId="{19230045-30D1-4577-A688-B0D61362C18A}" srcId="{2B7E7AA3-4213-4DB9-BDD2-711AC3E20151}" destId="{FBE1B09E-E356-48E2-940C-47AE97E9D642}" srcOrd="0" destOrd="0" parTransId="{EFF92CDD-E302-4999-9FF4-04DD57581CE3}" sibTransId="{FC7F891E-41E5-4265-BEB8-B940DE3628F0}"/>
    <dgm:cxn modelId="{DFEC0CF7-0C71-4698-AB8F-F60BE18F7132}" type="presOf" srcId="{E556BC18-3BB2-430E-856F-DE2147A85F09}" destId="{0A92C79D-DB38-4EB5-B563-B909C93A895D}" srcOrd="1" destOrd="0" presId="urn:microsoft.com/office/officeart/2005/8/layout/hList7"/>
    <dgm:cxn modelId="{38310EB9-F6FD-464C-AFE6-973C2A9A9A30}" type="presOf" srcId="{FC7F891E-41E5-4265-BEB8-B940DE3628F0}" destId="{C5FD062A-7DBF-4206-8E39-5873A98AD082}" srcOrd="0" destOrd="0" presId="urn:microsoft.com/office/officeart/2005/8/layout/hList7"/>
    <dgm:cxn modelId="{9B920DE8-4648-4067-A86F-5DEB6A4361B4}" type="presOf" srcId="{2B7E7AA3-4213-4DB9-BDD2-711AC3E20151}" destId="{FE53A4AE-758D-4B2D-857E-4CF77867504B}" srcOrd="0" destOrd="0" presId="urn:microsoft.com/office/officeart/2005/8/layout/hList7"/>
    <dgm:cxn modelId="{044A3876-0E08-4217-9142-31FA47FE1ACF}" type="presOf" srcId="{7DFCEA5F-50D0-4938-8225-75F986302959}" destId="{700160EC-C084-41A9-89CB-8322205C394A}" srcOrd="1" destOrd="0" presId="urn:microsoft.com/office/officeart/2005/8/layout/hList7"/>
    <dgm:cxn modelId="{4CE0EF78-548E-4FC8-9AA1-E805F41154E9}" type="presOf" srcId="{FDF16322-35E1-4244-AE09-8FC0D9F00749}" destId="{C87AA177-42FA-40E1-A7F7-A47D67B7144B}" srcOrd="0" destOrd="0" presId="urn:microsoft.com/office/officeart/2005/8/layout/hList7"/>
    <dgm:cxn modelId="{F543C4CC-60D9-4A7E-A0D7-88372F5EDAEC}" type="presParOf" srcId="{FE53A4AE-758D-4B2D-857E-4CF77867504B}" destId="{7D245D36-E1E6-4BE9-923B-B935E05B94AB}" srcOrd="0" destOrd="0" presId="urn:microsoft.com/office/officeart/2005/8/layout/hList7"/>
    <dgm:cxn modelId="{92201B4E-DA92-48DD-9713-2F2370B5D11F}" type="presParOf" srcId="{FE53A4AE-758D-4B2D-857E-4CF77867504B}" destId="{8E2AA3D3-117E-475B-942E-40A06C26BE9F}" srcOrd="1" destOrd="0" presId="urn:microsoft.com/office/officeart/2005/8/layout/hList7"/>
    <dgm:cxn modelId="{A5145872-DDD2-4830-A778-603284A53E7B}" type="presParOf" srcId="{8E2AA3D3-117E-475B-942E-40A06C26BE9F}" destId="{4BB4EBDC-02E6-4F7B-8C92-D640F5302DEF}" srcOrd="0" destOrd="0" presId="urn:microsoft.com/office/officeart/2005/8/layout/hList7"/>
    <dgm:cxn modelId="{0E87FF1B-2925-4EC8-8E20-E1D704F8D7BC}" type="presParOf" srcId="{4BB4EBDC-02E6-4F7B-8C92-D640F5302DEF}" destId="{256375E3-6112-43BB-B979-D78B7243B389}" srcOrd="0" destOrd="0" presId="urn:microsoft.com/office/officeart/2005/8/layout/hList7"/>
    <dgm:cxn modelId="{FE3F74CA-EC66-49CB-A2C6-BDC4C95066C1}" type="presParOf" srcId="{4BB4EBDC-02E6-4F7B-8C92-D640F5302DEF}" destId="{DBB427C6-6103-4CCE-8DB1-99992CFF66E4}" srcOrd="1" destOrd="0" presId="urn:microsoft.com/office/officeart/2005/8/layout/hList7"/>
    <dgm:cxn modelId="{D8F83322-0EB5-4693-A3C5-1DCE15504FC9}" type="presParOf" srcId="{4BB4EBDC-02E6-4F7B-8C92-D640F5302DEF}" destId="{8D8AA5CE-0022-4344-9D01-9D0B3DD3CC49}" srcOrd="2" destOrd="0" presId="urn:microsoft.com/office/officeart/2005/8/layout/hList7"/>
    <dgm:cxn modelId="{3A49AE19-2B0D-45A1-8AEF-5FF1FECF3E28}" type="presParOf" srcId="{4BB4EBDC-02E6-4F7B-8C92-D640F5302DEF}" destId="{D39D6A24-8BA2-4F63-B9A7-89A28B310002}" srcOrd="3" destOrd="0" presId="urn:microsoft.com/office/officeart/2005/8/layout/hList7"/>
    <dgm:cxn modelId="{F0323ADF-0DB7-4CEC-8AB6-8755502CB2A5}" type="presParOf" srcId="{8E2AA3D3-117E-475B-942E-40A06C26BE9F}" destId="{C5FD062A-7DBF-4206-8E39-5873A98AD082}" srcOrd="1" destOrd="0" presId="urn:microsoft.com/office/officeart/2005/8/layout/hList7"/>
    <dgm:cxn modelId="{1269C3DD-A282-4BB3-89E6-44F2CCA7AAF4}" type="presParOf" srcId="{8E2AA3D3-117E-475B-942E-40A06C26BE9F}" destId="{6C07FFFB-26EE-49C4-AC43-731B31688715}" srcOrd="2" destOrd="0" presId="urn:microsoft.com/office/officeart/2005/8/layout/hList7"/>
    <dgm:cxn modelId="{10D4E73A-4770-4E22-BBFC-ED07DAD5E810}" type="presParOf" srcId="{6C07FFFB-26EE-49C4-AC43-731B31688715}" destId="{4CEF6336-6F05-4760-A773-153EC7A20036}" srcOrd="0" destOrd="0" presId="urn:microsoft.com/office/officeart/2005/8/layout/hList7"/>
    <dgm:cxn modelId="{4BAE5581-7EC8-4EFA-8BAF-4A11B9F46C59}" type="presParOf" srcId="{6C07FFFB-26EE-49C4-AC43-731B31688715}" destId="{AD807AF1-8334-40CB-8299-31BCB48A53B2}" srcOrd="1" destOrd="0" presId="urn:microsoft.com/office/officeart/2005/8/layout/hList7"/>
    <dgm:cxn modelId="{164DE681-F05D-460E-8185-A157E287E3FC}" type="presParOf" srcId="{6C07FFFB-26EE-49C4-AC43-731B31688715}" destId="{1E56E765-32FA-4E96-B509-DD0EE14E3B8B}" srcOrd="2" destOrd="0" presId="urn:microsoft.com/office/officeart/2005/8/layout/hList7"/>
    <dgm:cxn modelId="{BA2E4AC9-DB7C-4FE2-8102-9F253B5CE8E5}" type="presParOf" srcId="{6C07FFFB-26EE-49C4-AC43-731B31688715}" destId="{B36B9B67-EF30-46CC-AF0B-6BE12F295893}" srcOrd="3" destOrd="0" presId="urn:microsoft.com/office/officeart/2005/8/layout/hList7"/>
    <dgm:cxn modelId="{C2FE6BB8-9B1C-4F04-8F8B-88CA5CFD9E6A}" type="presParOf" srcId="{8E2AA3D3-117E-475B-942E-40A06C26BE9F}" destId="{C87AA177-42FA-40E1-A7F7-A47D67B7144B}" srcOrd="3" destOrd="0" presId="urn:microsoft.com/office/officeart/2005/8/layout/hList7"/>
    <dgm:cxn modelId="{3D6E353D-83E2-4C55-9A57-20BF77651CCB}" type="presParOf" srcId="{8E2AA3D3-117E-475B-942E-40A06C26BE9F}" destId="{46F1A631-C46E-47D0-A923-39B1D8F5A414}" srcOrd="4" destOrd="0" presId="urn:microsoft.com/office/officeart/2005/8/layout/hList7"/>
    <dgm:cxn modelId="{5ED08858-BDE5-4115-8D12-475A648179FC}" type="presParOf" srcId="{46F1A631-C46E-47D0-A923-39B1D8F5A414}" destId="{42E7841B-0561-4203-BFB1-1B91EA137697}" srcOrd="0" destOrd="0" presId="urn:microsoft.com/office/officeart/2005/8/layout/hList7"/>
    <dgm:cxn modelId="{0B418034-2F6C-4396-8BA1-6735535C3E9C}" type="presParOf" srcId="{46F1A631-C46E-47D0-A923-39B1D8F5A414}" destId="{0A92C79D-DB38-4EB5-B563-B909C93A895D}" srcOrd="1" destOrd="0" presId="urn:microsoft.com/office/officeart/2005/8/layout/hList7"/>
    <dgm:cxn modelId="{9417A58D-9A5D-47D9-980C-2899C991EA30}" type="presParOf" srcId="{46F1A631-C46E-47D0-A923-39B1D8F5A414}" destId="{01C7B9C9-32FD-4221-AA8C-D31C5613FF53}" srcOrd="2" destOrd="0" presId="urn:microsoft.com/office/officeart/2005/8/layout/hList7"/>
    <dgm:cxn modelId="{D49693F8-B206-480A-9BD0-533F3C0FE403}" type="presParOf" srcId="{46F1A631-C46E-47D0-A923-39B1D8F5A414}" destId="{BFA8987C-4816-44D0-BF36-F1625D930739}" srcOrd="3" destOrd="0" presId="urn:microsoft.com/office/officeart/2005/8/layout/hList7"/>
    <dgm:cxn modelId="{8D2C4502-601D-4B84-96D3-220BCB9EFB5B}" type="presParOf" srcId="{8E2AA3D3-117E-475B-942E-40A06C26BE9F}" destId="{1E3A10F3-206E-4E75-8C63-2376A8543D18}" srcOrd="5" destOrd="0" presId="urn:microsoft.com/office/officeart/2005/8/layout/hList7"/>
    <dgm:cxn modelId="{F60556D5-F0C9-42C4-BC0C-E9DEC4BD68DF}" type="presParOf" srcId="{8E2AA3D3-117E-475B-942E-40A06C26BE9F}" destId="{DDA634B3-96F9-4FFA-B3B7-2D25CB4ADC95}" srcOrd="6" destOrd="0" presId="urn:microsoft.com/office/officeart/2005/8/layout/hList7"/>
    <dgm:cxn modelId="{310249A2-EC3C-4C9B-ABF9-740487229425}" type="presParOf" srcId="{DDA634B3-96F9-4FFA-B3B7-2D25CB4ADC95}" destId="{C9293726-6D3D-434C-82F7-0C6A70AD0DA2}" srcOrd="0" destOrd="0" presId="urn:microsoft.com/office/officeart/2005/8/layout/hList7"/>
    <dgm:cxn modelId="{905B9C0E-2A8F-4786-9EAD-B8EDADE31E3A}" type="presParOf" srcId="{DDA634B3-96F9-4FFA-B3B7-2D25CB4ADC95}" destId="{700160EC-C084-41A9-89CB-8322205C394A}" srcOrd="1" destOrd="0" presId="urn:microsoft.com/office/officeart/2005/8/layout/hList7"/>
    <dgm:cxn modelId="{9452B25F-B7B2-403D-ADFD-CA334BA17E09}" type="presParOf" srcId="{DDA634B3-96F9-4FFA-B3B7-2D25CB4ADC95}" destId="{7B49F2CB-C33F-4E7C-A04B-D49013D315DC}" srcOrd="2" destOrd="0" presId="urn:microsoft.com/office/officeart/2005/8/layout/hList7"/>
    <dgm:cxn modelId="{747F2319-B0A6-4AB1-A56B-D3E2A9764FD3}" type="presParOf" srcId="{DDA634B3-96F9-4FFA-B3B7-2D25CB4ADC95}" destId="{67D6F14E-11C1-4F5E-983F-AB52403FD85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79A2A-1B49-4EEC-9311-A7F07CD3920A}">
      <dsp:nvSpPr>
        <dsp:cNvPr id="0" name=""/>
        <dsp:cNvSpPr/>
      </dsp:nvSpPr>
      <dsp:spPr>
        <a:xfrm>
          <a:off x="2072640" y="0"/>
          <a:ext cx="1036320" cy="1325880"/>
        </a:xfrm>
        <a:prstGeom prst="trapezoid">
          <a:avLst>
            <a:gd name="adj" fmla="val 5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AI</a:t>
          </a:r>
          <a:endParaRPr lang="en-US" sz="2800" kern="1200" dirty="0"/>
        </a:p>
      </dsp:txBody>
      <dsp:txXfrm>
        <a:off x="2072640" y="0"/>
        <a:ext cx="1036320" cy="1325880"/>
      </dsp:txXfrm>
    </dsp:sp>
    <dsp:sp modelId="{20B6DF05-8F00-4321-94D8-C9F4EFF17882}">
      <dsp:nvSpPr>
        <dsp:cNvPr id="0" name=""/>
        <dsp:cNvSpPr/>
      </dsp:nvSpPr>
      <dsp:spPr>
        <a:xfrm>
          <a:off x="1554480" y="1325880"/>
          <a:ext cx="207264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Machine Learning</a:t>
          </a:r>
          <a:endParaRPr lang="en-US" sz="2800" kern="1200" dirty="0"/>
        </a:p>
      </dsp:txBody>
      <dsp:txXfrm>
        <a:off x="1917192" y="1325880"/>
        <a:ext cx="1347216" cy="1325880"/>
      </dsp:txXfrm>
    </dsp:sp>
    <dsp:sp modelId="{1E890ECB-6CEA-48F1-A8D2-550544A99E85}">
      <dsp:nvSpPr>
        <dsp:cNvPr id="0" name=""/>
        <dsp:cNvSpPr/>
      </dsp:nvSpPr>
      <dsp:spPr>
        <a:xfrm>
          <a:off x="1036320" y="2651760"/>
          <a:ext cx="310896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Data Scientist</a:t>
          </a:r>
          <a:endParaRPr lang="en-US" sz="2800" kern="1200" dirty="0"/>
        </a:p>
      </dsp:txBody>
      <dsp:txXfrm>
        <a:off x="1580387" y="2651760"/>
        <a:ext cx="2020824" cy="1325880"/>
      </dsp:txXfrm>
    </dsp:sp>
    <dsp:sp modelId="{61459226-9154-48F5-BA9A-7A930B602E06}">
      <dsp:nvSpPr>
        <dsp:cNvPr id="0" name=""/>
        <dsp:cNvSpPr/>
      </dsp:nvSpPr>
      <dsp:spPr>
        <a:xfrm>
          <a:off x="518160" y="3977640"/>
          <a:ext cx="414528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Data Manager </a:t>
          </a:r>
        </a:p>
        <a:p>
          <a:pPr lvl="0" algn="ctr" defTabSz="1244600">
            <a:lnSpc>
              <a:spcPct val="90000"/>
            </a:lnSpc>
            <a:spcBef>
              <a:spcPct val="0"/>
            </a:spcBef>
            <a:spcAft>
              <a:spcPct val="35000"/>
            </a:spcAft>
          </a:pPr>
          <a:r>
            <a:rPr lang="en-US" sz="2800" kern="1200" dirty="0" smtClean="0"/>
            <a:t>DBA</a:t>
          </a:r>
          <a:endParaRPr lang="en-US" sz="2800" kern="1200" dirty="0"/>
        </a:p>
      </dsp:txBody>
      <dsp:txXfrm>
        <a:off x="1243583" y="3977640"/>
        <a:ext cx="2694432" cy="1325880"/>
      </dsp:txXfrm>
    </dsp:sp>
    <dsp:sp modelId="{D7588574-EBBE-4077-AC6A-EF0EB1A58414}">
      <dsp:nvSpPr>
        <dsp:cNvPr id="0" name=""/>
        <dsp:cNvSpPr/>
      </dsp:nvSpPr>
      <dsp:spPr>
        <a:xfrm>
          <a:off x="0" y="5303520"/>
          <a:ext cx="5181600" cy="1325880"/>
        </a:xfrm>
        <a:prstGeom prst="trapezoid">
          <a:avLst>
            <a:gd name="adj" fmla="val 3908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Data Producer</a:t>
          </a:r>
          <a:endParaRPr lang="en-US" sz="2800" kern="1200" dirty="0"/>
        </a:p>
      </dsp:txBody>
      <dsp:txXfrm>
        <a:off x="906779" y="5303520"/>
        <a:ext cx="3368040" cy="1325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79A2A-1B49-4EEC-9311-A7F07CD3920A}">
      <dsp:nvSpPr>
        <dsp:cNvPr id="0" name=""/>
        <dsp:cNvSpPr/>
      </dsp:nvSpPr>
      <dsp:spPr>
        <a:xfrm>
          <a:off x="2072640" y="0"/>
          <a:ext cx="1036320" cy="1325880"/>
        </a:xfrm>
        <a:prstGeom prst="trapezoid">
          <a:avLst>
            <a:gd name="adj" fmla="val 5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AI</a:t>
          </a:r>
          <a:endParaRPr lang="en-US" sz="2800" kern="1200" dirty="0"/>
        </a:p>
      </dsp:txBody>
      <dsp:txXfrm>
        <a:off x="2072640" y="0"/>
        <a:ext cx="1036320" cy="1325880"/>
      </dsp:txXfrm>
    </dsp:sp>
    <dsp:sp modelId="{20B6DF05-8F00-4321-94D8-C9F4EFF17882}">
      <dsp:nvSpPr>
        <dsp:cNvPr id="0" name=""/>
        <dsp:cNvSpPr/>
      </dsp:nvSpPr>
      <dsp:spPr>
        <a:xfrm>
          <a:off x="1554480" y="1325880"/>
          <a:ext cx="207264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Machine Learning</a:t>
          </a:r>
          <a:endParaRPr lang="en-US" sz="2800" kern="1200" dirty="0"/>
        </a:p>
      </dsp:txBody>
      <dsp:txXfrm>
        <a:off x="1917192" y="1325880"/>
        <a:ext cx="1347216" cy="1325880"/>
      </dsp:txXfrm>
    </dsp:sp>
    <dsp:sp modelId="{1E890ECB-6CEA-48F1-A8D2-550544A99E85}">
      <dsp:nvSpPr>
        <dsp:cNvPr id="0" name=""/>
        <dsp:cNvSpPr/>
      </dsp:nvSpPr>
      <dsp:spPr>
        <a:xfrm>
          <a:off x="1036320" y="2651760"/>
          <a:ext cx="310896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Data Scientist</a:t>
          </a:r>
          <a:endParaRPr lang="en-US" sz="2800" kern="1200" dirty="0"/>
        </a:p>
      </dsp:txBody>
      <dsp:txXfrm>
        <a:off x="1580387" y="2651760"/>
        <a:ext cx="2020824" cy="1325880"/>
      </dsp:txXfrm>
    </dsp:sp>
    <dsp:sp modelId="{61459226-9154-48F5-BA9A-7A930B602E06}">
      <dsp:nvSpPr>
        <dsp:cNvPr id="0" name=""/>
        <dsp:cNvSpPr/>
      </dsp:nvSpPr>
      <dsp:spPr>
        <a:xfrm>
          <a:off x="518160" y="3977640"/>
          <a:ext cx="414528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Data Manager </a:t>
          </a:r>
        </a:p>
        <a:p>
          <a:pPr lvl="0" algn="ctr" defTabSz="1244600">
            <a:lnSpc>
              <a:spcPct val="90000"/>
            </a:lnSpc>
            <a:spcBef>
              <a:spcPct val="0"/>
            </a:spcBef>
            <a:spcAft>
              <a:spcPct val="35000"/>
            </a:spcAft>
          </a:pPr>
          <a:r>
            <a:rPr lang="en-US" sz="2800" kern="1200" dirty="0" smtClean="0"/>
            <a:t>DBA</a:t>
          </a:r>
          <a:endParaRPr lang="en-US" sz="2800" kern="1200" dirty="0"/>
        </a:p>
      </dsp:txBody>
      <dsp:txXfrm>
        <a:off x="1243583" y="3977640"/>
        <a:ext cx="2694432" cy="1325880"/>
      </dsp:txXfrm>
    </dsp:sp>
    <dsp:sp modelId="{D7588574-EBBE-4077-AC6A-EF0EB1A58414}">
      <dsp:nvSpPr>
        <dsp:cNvPr id="0" name=""/>
        <dsp:cNvSpPr/>
      </dsp:nvSpPr>
      <dsp:spPr>
        <a:xfrm>
          <a:off x="0" y="5303520"/>
          <a:ext cx="5181600" cy="1325880"/>
        </a:xfrm>
        <a:prstGeom prst="trapezoid">
          <a:avLst>
            <a:gd name="adj" fmla="val 3908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Data Producer</a:t>
          </a:r>
          <a:endParaRPr lang="en-US" sz="2800" kern="1200" dirty="0"/>
        </a:p>
      </dsp:txBody>
      <dsp:txXfrm>
        <a:off x="906779" y="5303520"/>
        <a:ext cx="3368040" cy="1325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79A2A-1B49-4EEC-9311-A7F07CD3920A}">
      <dsp:nvSpPr>
        <dsp:cNvPr id="0" name=""/>
        <dsp:cNvSpPr/>
      </dsp:nvSpPr>
      <dsp:spPr>
        <a:xfrm>
          <a:off x="2072640" y="0"/>
          <a:ext cx="1036320" cy="1325880"/>
        </a:xfrm>
        <a:prstGeom prst="trapezoid">
          <a:avLst>
            <a:gd name="adj" fmla="val 5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AI</a:t>
          </a:r>
          <a:endParaRPr lang="en-US" sz="2800" kern="1200" dirty="0"/>
        </a:p>
      </dsp:txBody>
      <dsp:txXfrm>
        <a:off x="2072640" y="0"/>
        <a:ext cx="1036320" cy="1325880"/>
      </dsp:txXfrm>
    </dsp:sp>
    <dsp:sp modelId="{20B6DF05-8F00-4321-94D8-C9F4EFF17882}">
      <dsp:nvSpPr>
        <dsp:cNvPr id="0" name=""/>
        <dsp:cNvSpPr/>
      </dsp:nvSpPr>
      <dsp:spPr>
        <a:xfrm>
          <a:off x="1554480" y="1325880"/>
          <a:ext cx="207264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Machine Learning</a:t>
          </a:r>
          <a:endParaRPr lang="en-US" sz="2800" kern="1200" dirty="0"/>
        </a:p>
      </dsp:txBody>
      <dsp:txXfrm>
        <a:off x="1917192" y="1325880"/>
        <a:ext cx="1347216" cy="1325880"/>
      </dsp:txXfrm>
    </dsp:sp>
    <dsp:sp modelId="{1E890ECB-6CEA-48F1-A8D2-550544A99E85}">
      <dsp:nvSpPr>
        <dsp:cNvPr id="0" name=""/>
        <dsp:cNvSpPr/>
      </dsp:nvSpPr>
      <dsp:spPr>
        <a:xfrm>
          <a:off x="1036320" y="2651760"/>
          <a:ext cx="310896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Data Scientist</a:t>
          </a:r>
          <a:endParaRPr lang="en-US" sz="2800" kern="1200" dirty="0"/>
        </a:p>
      </dsp:txBody>
      <dsp:txXfrm>
        <a:off x="1580387" y="2651760"/>
        <a:ext cx="2020824" cy="1325880"/>
      </dsp:txXfrm>
    </dsp:sp>
    <dsp:sp modelId="{61459226-9154-48F5-BA9A-7A930B602E06}">
      <dsp:nvSpPr>
        <dsp:cNvPr id="0" name=""/>
        <dsp:cNvSpPr/>
      </dsp:nvSpPr>
      <dsp:spPr>
        <a:xfrm>
          <a:off x="518160" y="3977640"/>
          <a:ext cx="414528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Data Manager </a:t>
          </a:r>
        </a:p>
        <a:p>
          <a:pPr lvl="0" algn="ctr" defTabSz="1244600">
            <a:lnSpc>
              <a:spcPct val="90000"/>
            </a:lnSpc>
            <a:spcBef>
              <a:spcPct val="0"/>
            </a:spcBef>
            <a:spcAft>
              <a:spcPct val="35000"/>
            </a:spcAft>
          </a:pPr>
          <a:r>
            <a:rPr lang="en-US" sz="2800" kern="1200" dirty="0" smtClean="0"/>
            <a:t>DBA</a:t>
          </a:r>
          <a:endParaRPr lang="en-US" sz="2800" kern="1200" dirty="0"/>
        </a:p>
      </dsp:txBody>
      <dsp:txXfrm>
        <a:off x="1243583" y="3977640"/>
        <a:ext cx="2694432" cy="1325880"/>
      </dsp:txXfrm>
    </dsp:sp>
    <dsp:sp modelId="{D7588574-EBBE-4077-AC6A-EF0EB1A58414}">
      <dsp:nvSpPr>
        <dsp:cNvPr id="0" name=""/>
        <dsp:cNvSpPr/>
      </dsp:nvSpPr>
      <dsp:spPr>
        <a:xfrm>
          <a:off x="0" y="5303520"/>
          <a:ext cx="5181600" cy="1325880"/>
        </a:xfrm>
        <a:prstGeom prst="trapezoid">
          <a:avLst>
            <a:gd name="adj" fmla="val 3908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Data Producer</a:t>
          </a:r>
          <a:endParaRPr lang="en-US" sz="2800" kern="1200" dirty="0"/>
        </a:p>
      </dsp:txBody>
      <dsp:txXfrm>
        <a:off x="906779" y="5303520"/>
        <a:ext cx="3368040" cy="1325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77E97-B0E2-41E2-A4A7-6AD7EBB886E0}">
      <dsp:nvSpPr>
        <dsp:cNvPr id="0" name=""/>
        <dsp:cNvSpPr/>
      </dsp:nvSpPr>
      <dsp:spPr>
        <a:xfrm>
          <a:off x="1166998" y="195192"/>
          <a:ext cx="1552202" cy="15522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Consistency</a:t>
          </a:r>
          <a:endParaRPr lang="en-US" sz="1600" b="1" kern="1200" dirty="0"/>
        </a:p>
      </dsp:txBody>
      <dsp:txXfrm>
        <a:off x="1394313" y="422507"/>
        <a:ext cx="1097572" cy="1097572"/>
      </dsp:txXfrm>
    </dsp:sp>
    <dsp:sp modelId="{66049C16-16E7-4DCA-A6EC-9CB59C99CA21}">
      <dsp:nvSpPr>
        <dsp:cNvPr id="0" name=""/>
        <dsp:cNvSpPr/>
      </dsp:nvSpPr>
      <dsp:spPr>
        <a:xfrm rot="3600000">
          <a:off x="2313599" y="1709132"/>
          <a:ext cx="413439" cy="5238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344607" y="1760199"/>
        <a:ext cx="289407" cy="314320"/>
      </dsp:txXfrm>
    </dsp:sp>
    <dsp:sp modelId="{03D48BD7-12C0-41BF-97E3-4C4DA3A701F0}">
      <dsp:nvSpPr>
        <dsp:cNvPr id="0" name=""/>
        <dsp:cNvSpPr/>
      </dsp:nvSpPr>
      <dsp:spPr>
        <a:xfrm>
          <a:off x="2333137" y="2215004"/>
          <a:ext cx="1552202" cy="15522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Detail</a:t>
          </a:r>
          <a:endParaRPr lang="en-US" sz="1600" b="1" kern="1200" dirty="0"/>
        </a:p>
      </dsp:txBody>
      <dsp:txXfrm>
        <a:off x="2560452" y="2442319"/>
        <a:ext cx="1097572" cy="1097572"/>
      </dsp:txXfrm>
    </dsp:sp>
    <dsp:sp modelId="{F61FB38B-D0A4-4F9E-A5A2-87AC702D3642}">
      <dsp:nvSpPr>
        <dsp:cNvPr id="0" name=""/>
        <dsp:cNvSpPr/>
      </dsp:nvSpPr>
      <dsp:spPr>
        <a:xfrm rot="10800000">
          <a:off x="1748081" y="2729171"/>
          <a:ext cx="413439" cy="5238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1872113" y="2833945"/>
        <a:ext cx="289407" cy="314320"/>
      </dsp:txXfrm>
    </dsp:sp>
    <dsp:sp modelId="{F629E3F6-A73E-4547-8EB9-98AB18D067A0}">
      <dsp:nvSpPr>
        <dsp:cNvPr id="0" name=""/>
        <dsp:cNvSpPr/>
      </dsp:nvSpPr>
      <dsp:spPr>
        <a:xfrm>
          <a:off x="859" y="2215004"/>
          <a:ext cx="1552202" cy="15522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Redundancy</a:t>
          </a:r>
          <a:endParaRPr lang="en-US" sz="1600" b="1" kern="1200" dirty="0"/>
        </a:p>
      </dsp:txBody>
      <dsp:txXfrm>
        <a:off x="228174" y="2442319"/>
        <a:ext cx="1097572" cy="1097572"/>
      </dsp:txXfrm>
    </dsp:sp>
    <dsp:sp modelId="{C2AB1268-D669-4A62-9655-3FD439FE2032}">
      <dsp:nvSpPr>
        <dsp:cNvPr id="0" name=""/>
        <dsp:cNvSpPr/>
      </dsp:nvSpPr>
      <dsp:spPr>
        <a:xfrm rot="18000000">
          <a:off x="1147460" y="1729399"/>
          <a:ext cx="413439" cy="5238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178468" y="1887880"/>
        <a:ext cx="289407" cy="3143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375E3-6112-43BB-B979-D78B7243B389}">
      <dsp:nvSpPr>
        <dsp:cNvPr id="0" name=""/>
        <dsp:cNvSpPr/>
      </dsp:nvSpPr>
      <dsp:spPr>
        <a:xfrm>
          <a:off x="1918"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Field/Lab</a:t>
          </a:r>
          <a:endParaRPr lang="en-US" sz="2100" kern="1200" dirty="0"/>
        </a:p>
      </dsp:txBody>
      <dsp:txXfrm>
        <a:off x="1918" y="1810385"/>
        <a:ext cx="2011188" cy="1810385"/>
      </dsp:txXfrm>
    </dsp:sp>
    <dsp:sp modelId="{D39D6A24-8BA2-4F63-B9A7-89A28B310002}">
      <dsp:nvSpPr>
        <dsp:cNvPr id="0" name=""/>
        <dsp:cNvSpPr/>
      </dsp:nvSpPr>
      <dsp:spPr>
        <a:xfrm>
          <a:off x="51440" y="69057"/>
          <a:ext cx="1912145" cy="191214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EF6336-6F05-4760-A773-153EC7A20036}">
      <dsp:nvSpPr>
        <dsp:cNvPr id="0" name=""/>
        <dsp:cNvSpPr/>
      </dsp:nvSpPr>
      <dsp:spPr>
        <a:xfrm>
          <a:off x="2073443"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Data Entry</a:t>
          </a:r>
          <a:endParaRPr lang="en-US" sz="2100" kern="1200" dirty="0"/>
        </a:p>
      </dsp:txBody>
      <dsp:txXfrm>
        <a:off x="2073443" y="1810385"/>
        <a:ext cx="2011188" cy="1810385"/>
      </dsp:txXfrm>
    </dsp:sp>
    <dsp:sp modelId="{B36B9B67-EF30-46CC-AF0B-6BE12F295893}">
      <dsp:nvSpPr>
        <dsp:cNvPr id="0" name=""/>
        <dsp:cNvSpPr/>
      </dsp:nvSpPr>
      <dsp:spPr>
        <a:xfrm>
          <a:off x="2123492" y="69585"/>
          <a:ext cx="1911090" cy="191109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E7841B-0561-4203-BFB1-1B91EA137697}">
      <dsp:nvSpPr>
        <dsp:cNvPr id="0" name=""/>
        <dsp:cNvSpPr/>
      </dsp:nvSpPr>
      <dsp:spPr>
        <a:xfrm>
          <a:off x="4144967"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Active/Analysis</a:t>
          </a:r>
          <a:endParaRPr lang="en-US" sz="2100" kern="1200" dirty="0"/>
        </a:p>
      </dsp:txBody>
      <dsp:txXfrm>
        <a:off x="4144967" y="1810385"/>
        <a:ext cx="2011188" cy="1810385"/>
      </dsp:txXfrm>
    </dsp:sp>
    <dsp:sp modelId="{BFA8987C-4816-44D0-BF36-F1625D930739}">
      <dsp:nvSpPr>
        <dsp:cNvPr id="0" name=""/>
        <dsp:cNvSpPr/>
      </dsp:nvSpPr>
      <dsp:spPr>
        <a:xfrm>
          <a:off x="4195016" y="69585"/>
          <a:ext cx="1911090" cy="1911090"/>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293726-6D3D-434C-82F7-0C6A70AD0DA2}">
      <dsp:nvSpPr>
        <dsp:cNvPr id="0" name=""/>
        <dsp:cNvSpPr/>
      </dsp:nvSpPr>
      <dsp:spPr>
        <a:xfrm>
          <a:off x="6216492"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Archive</a:t>
          </a:r>
          <a:endParaRPr lang="en-US" sz="2100" kern="1200" dirty="0"/>
        </a:p>
      </dsp:txBody>
      <dsp:txXfrm>
        <a:off x="6216492" y="1810385"/>
        <a:ext cx="2011188" cy="1810385"/>
      </dsp:txXfrm>
    </dsp:sp>
    <dsp:sp modelId="{67D6F14E-11C1-4F5E-983F-AB52403FD856}">
      <dsp:nvSpPr>
        <dsp:cNvPr id="0" name=""/>
        <dsp:cNvSpPr/>
      </dsp:nvSpPr>
      <dsp:spPr>
        <a:xfrm>
          <a:off x="6266541" y="69585"/>
          <a:ext cx="1911090" cy="191109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245D36-E1E6-4BE9-923B-B935E05B94AB}">
      <dsp:nvSpPr>
        <dsp:cNvPr id="0" name=""/>
        <dsp:cNvSpPr/>
      </dsp:nvSpPr>
      <dsp:spPr>
        <a:xfrm>
          <a:off x="345537" y="3809998"/>
          <a:ext cx="7571232" cy="678894"/>
        </a:xfrm>
        <a:prstGeom prs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375E3-6112-43BB-B979-D78B7243B389}">
      <dsp:nvSpPr>
        <dsp:cNvPr id="0" name=""/>
        <dsp:cNvSpPr/>
      </dsp:nvSpPr>
      <dsp:spPr>
        <a:xfrm>
          <a:off x="1918"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Field</a:t>
          </a:r>
          <a:endParaRPr lang="en-US" sz="2100" kern="1200" dirty="0"/>
        </a:p>
      </dsp:txBody>
      <dsp:txXfrm>
        <a:off x="1918" y="1810385"/>
        <a:ext cx="2011188" cy="1810385"/>
      </dsp:txXfrm>
    </dsp:sp>
    <dsp:sp modelId="{D39D6A24-8BA2-4F63-B9A7-89A28B310002}">
      <dsp:nvSpPr>
        <dsp:cNvPr id="0" name=""/>
        <dsp:cNvSpPr/>
      </dsp:nvSpPr>
      <dsp:spPr>
        <a:xfrm>
          <a:off x="51440" y="69057"/>
          <a:ext cx="1912145" cy="191214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EF6336-6F05-4760-A773-153EC7A20036}">
      <dsp:nvSpPr>
        <dsp:cNvPr id="0" name=""/>
        <dsp:cNvSpPr/>
      </dsp:nvSpPr>
      <dsp:spPr>
        <a:xfrm>
          <a:off x="2073443"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Lab</a:t>
          </a:r>
          <a:endParaRPr lang="en-US" sz="2100" kern="1200" dirty="0"/>
        </a:p>
      </dsp:txBody>
      <dsp:txXfrm>
        <a:off x="2073443" y="1810385"/>
        <a:ext cx="2011188" cy="1810385"/>
      </dsp:txXfrm>
    </dsp:sp>
    <dsp:sp modelId="{B36B9B67-EF30-46CC-AF0B-6BE12F295893}">
      <dsp:nvSpPr>
        <dsp:cNvPr id="0" name=""/>
        <dsp:cNvSpPr/>
      </dsp:nvSpPr>
      <dsp:spPr>
        <a:xfrm>
          <a:off x="2123492" y="69585"/>
          <a:ext cx="1911090" cy="191109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E7841B-0561-4203-BFB1-1B91EA137697}">
      <dsp:nvSpPr>
        <dsp:cNvPr id="0" name=""/>
        <dsp:cNvSpPr/>
      </dsp:nvSpPr>
      <dsp:spPr>
        <a:xfrm>
          <a:off x="4144967"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Active/Analysis</a:t>
          </a:r>
          <a:endParaRPr lang="en-US" sz="2100" kern="1200" dirty="0"/>
        </a:p>
      </dsp:txBody>
      <dsp:txXfrm>
        <a:off x="4144967" y="1810385"/>
        <a:ext cx="2011188" cy="1810385"/>
      </dsp:txXfrm>
    </dsp:sp>
    <dsp:sp modelId="{BFA8987C-4816-44D0-BF36-F1625D930739}">
      <dsp:nvSpPr>
        <dsp:cNvPr id="0" name=""/>
        <dsp:cNvSpPr/>
      </dsp:nvSpPr>
      <dsp:spPr>
        <a:xfrm>
          <a:off x="4195016" y="69585"/>
          <a:ext cx="1911090" cy="191109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293726-6D3D-434C-82F7-0C6A70AD0DA2}">
      <dsp:nvSpPr>
        <dsp:cNvPr id="0" name=""/>
        <dsp:cNvSpPr/>
      </dsp:nvSpPr>
      <dsp:spPr>
        <a:xfrm>
          <a:off x="6216492"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Archive</a:t>
          </a:r>
          <a:endParaRPr lang="en-US" sz="2100" kern="1200" dirty="0"/>
        </a:p>
      </dsp:txBody>
      <dsp:txXfrm>
        <a:off x="6216492" y="1810385"/>
        <a:ext cx="2011188" cy="1810385"/>
      </dsp:txXfrm>
    </dsp:sp>
    <dsp:sp modelId="{67D6F14E-11C1-4F5E-983F-AB52403FD856}">
      <dsp:nvSpPr>
        <dsp:cNvPr id="0" name=""/>
        <dsp:cNvSpPr/>
      </dsp:nvSpPr>
      <dsp:spPr>
        <a:xfrm>
          <a:off x="6266541" y="69585"/>
          <a:ext cx="1911090" cy="191109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245D36-E1E6-4BE9-923B-B935E05B94AB}">
      <dsp:nvSpPr>
        <dsp:cNvPr id="0" name=""/>
        <dsp:cNvSpPr/>
      </dsp:nvSpPr>
      <dsp:spPr>
        <a:xfrm>
          <a:off x="329183" y="3620770"/>
          <a:ext cx="7571232" cy="678894"/>
        </a:xfrm>
        <a:prstGeom prs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FA3F3E8-04B2-4F7E-BDDE-6984D5F0D444}" type="datetimeFigureOut">
              <a:rPr lang="en-US" smtClean="0"/>
              <a:t>9/23/2019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C3E7728-B48C-47AF-877B-79E5094FBCB2}" type="slidenum">
              <a:rPr lang="en-US" smtClean="0"/>
              <a:t>‹#›</a:t>
            </a:fld>
            <a:endParaRPr lang="en-US"/>
          </a:p>
        </p:txBody>
      </p:sp>
    </p:spTree>
    <p:extLst>
      <p:ext uri="{BB962C8B-B14F-4D97-AF65-F5344CB8AC3E}">
        <p14:creationId xmlns:p14="http://schemas.microsoft.com/office/powerpoint/2010/main" val="1439384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a:t>
            </a:r>
            <a:r>
              <a:rPr lang="en-US" dirty="0" err="1" smtClean="0"/>
              <a:t>exabytes</a:t>
            </a:r>
            <a:r>
              <a:rPr lang="en-US" dirty="0" smtClean="0"/>
              <a:t> = 5 billion</a:t>
            </a:r>
            <a:r>
              <a:rPr lang="en-US" baseline="0" dirty="0" smtClean="0"/>
              <a:t> gigabytes</a:t>
            </a:r>
          </a:p>
          <a:p>
            <a:r>
              <a:rPr lang="en-US" baseline="0" dirty="0" smtClean="0"/>
              <a:t>Standard computer is 500 GB</a:t>
            </a:r>
          </a:p>
          <a:p>
            <a:r>
              <a:rPr lang="en-US" baseline="0" dirty="0" smtClean="0"/>
              <a:t>That’s 10M computers…or a stack of hard drives that would reach the </a:t>
            </a:r>
            <a:r>
              <a:rPr lang="en-US" baseline="0" dirty="0" err="1" smtClean="0"/>
              <a:t>Internation</a:t>
            </a:r>
            <a:r>
              <a:rPr lang="en-US" baseline="0" dirty="0" smtClean="0"/>
              <a:t> Space Station</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2</a:t>
            </a:fld>
            <a:endParaRPr lang="en-US"/>
          </a:p>
        </p:txBody>
      </p:sp>
    </p:spTree>
    <p:extLst>
      <p:ext uri="{BB962C8B-B14F-4D97-AF65-F5344CB8AC3E}">
        <p14:creationId xmlns:p14="http://schemas.microsoft.com/office/powerpoint/2010/main" val="2824562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1"/>
                </a:solidFill>
              </a:rPr>
              <a:t>Detect entry errors</a:t>
            </a:r>
          </a:p>
          <a:p>
            <a:r>
              <a:rPr lang="en-US" dirty="0" smtClean="0">
                <a:solidFill>
                  <a:schemeClr val="bg1"/>
                </a:solidFill>
              </a:rPr>
              <a:t>Validation </a:t>
            </a:r>
          </a:p>
          <a:p>
            <a:r>
              <a:rPr lang="en-US" dirty="0" smtClean="0">
                <a:solidFill>
                  <a:schemeClr val="bg1"/>
                </a:solidFill>
              </a:rPr>
              <a:t>Backup</a:t>
            </a:r>
          </a:p>
          <a:p>
            <a:r>
              <a:rPr lang="en-US" dirty="0" smtClean="0">
                <a:solidFill>
                  <a:schemeClr val="bg1"/>
                </a:solidFill>
              </a:rPr>
              <a:t>Speed</a:t>
            </a:r>
          </a:p>
          <a:p>
            <a:endParaRPr lang="en-US"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27</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29</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1"/>
                </a:solidFill>
              </a:rPr>
              <a:t>Detect entry errors</a:t>
            </a:r>
          </a:p>
          <a:p>
            <a:r>
              <a:rPr lang="en-US" dirty="0" smtClean="0">
                <a:solidFill>
                  <a:schemeClr val="bg1"/>
                </a:solidFill>
              </a:rPr>
              <a:t>Validation </a:t>
            </a:r>
          </a:p>
          <a:p>
            <a:r>
              <a:rPr lang="en-US" dirty="0" smtClean="0">
                <a:solidFill>
                  <a:schemeClr val="bg1"/>
                </a:solidFill>
              </a:rPr>
              <a:t>Backup</a:t>
            </a:r>
          </a:p>
          <a:p>
            <a:r>
              <a:rPr lang="en-US" dirty="0" smtClean="0">
                <a:solidFill>
                  <a:schemeClr val="bg1"/>
                </a:solidFill>
              </a:rPr>
              <a:t>Speed</a:t>
            </a:r>
          </a:p>
          <a:p>
            <a:endParaRPr lang="en-US"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30</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31</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33</a:t>
            </a:fld>
            <a:endParaRPr lang="en-US"/>
          </a:p>
        </p:txBody>
      </p:sp>
    </p:spTree>
    <p:extLst>
      <p:ext uri="{BB962C8B-B14F-4D97-AF65-F5344CB8AC3E}">
        <p14:creationId xmlns:p14="http://schemas.microsoft.com/office/powerpoint/2010/main" val="1217816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Store and Retrieve</a:t>
            </a:r>
            <a:r>
              <a:rPr lang="en-US" baseline="0" dirty="0" smtClean="0"/>
              <a:t> Data</a:t>
            </a:r>
          </a:p>
          <a:p>
            <a:r>
              <a:rPr lang="en-US" baseline="0" dirty="0" smtClean="0"/>
              <a:t>In our case tabular data</a:t>
            </a:r>
            <a:endParaRPr lang="en-US" dirty="0" smtClean="0"/>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34</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Store and Retrieve</a:t>
            </a:r>
            <a:r>
              <a:rPr lang="en-US" baseline="0" dirty="0" smtClean="0"/>
              <a:t> Data</a:t>
            </a:r>
          </a:p>
          <a:p>
            <a:r>
              <a:rPr lang="en-US" baseline="0" dirty="0" smtClean="0"/>
              <a:t>In our case tabular data</a:t>
            </a:r>
            <a:endParaRPr lang="en-US" dirty="0" smtClean="0"/>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41</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Cascading updates</a:t>
            </a:r>
            <a:r>
              <a:rPr lang="en-US" baseline="0" dirty="0" smtClean="0"/>
              <a:t> and deletes to handle orphans and changes</a:t>
            </a:r>
          </a:p>
          <a:p>
            <a:r>
              <a:rPr lang="en-US" baseline="0" dirty="0" smtClean="0"/>
              <a:t>Single point to change repeating values</a:t>
            </a:r>
          </a:p>
          <a:p>
            <a:r>
              <a:rPr lang="en-US" baseline="0" dirty="0" smtClean="0"/>
              <a:t>Data has a “model” that relates to what it represents</a:t>
            </a:r>
          </a:p>
          <a:p>
            <a:r>
              <a:rPr lang="en-US" baseline="0" dirty="0" smtClean="0"/>
              <a:t>Most are built around SQL language</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42</a:t>
            </a:fld>
            <a:endParaRPr lang="en-US"/>
          </a:p>
        </p:txBody>
      </p:sp>
    </p:spTree>
    <p:extLst>
      <p:ext uri="{BB962C8B-B14F-4D97-AF65-F5344CB8AC3E}">
        <p14:creationId xmlns:p14="http://schemas.microsoft.com/office/powerpoint/2010/main" val="1520605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on server or local computer</a:t>
            </a:r>
          </a:p>
          <a:p>
            <a:r>
              <a:rPr lang="en-US" dirty="0" smtClean="0"/>
              <a:t>Mainly syntax (query) based</a:t>
            </a:r>
          </a:p>
          <a:p>
            <a:r>
              <a:rPr lang="en-US" dirty="0" smtClean="0"/>
              <a:t>Views/</a:t>
            </a:r>
            <a:r>
              <a:rPr lang="en-US" dirty="0" err="1" smtClean="0"/>
              <a:t>Sprocs</a:t>
            </a:r>
            <a:r>
              <a:rPr lang="en-US" dirty="0" smtClean="0"/>
              <a:t>/Triggers</a:t>
            </a:r>
          </a:p>
          <a:p>
            <a:r>
              <a:rPr lang="en-US" dirty="0" smtClean="0"/>
              <a:t>No</a:t>
            </a:r>
            <a:r>
              <a:rPr lang="en-US" baseline="0" dirty="0" smtClean="0"/>
              <a:t> real data entry capabilities</a:t>
            </a:r>
          </a:p>
          <a:p>
            <a:r>
              <a:rPr lang="en-US" baseline="0" dirty="0" smtClean="0"/>
              <a:t>Only functional analysis capabilities</a:t>
            </a:r>
          </a:p>
          <a:p>
            <a:endParaRPr lang="en-US" dirty="0" smtClean="0"/>
          </a:p>
        </p:txBody>
      </p:sp>
      <p:sp>
        <p:nvSpPr>
          <p:cNvPr id="4" name="Slide Number Placeholder 3"/>
          <p:cNvSpPr>
            <a:spLocks noGrp="1"/>
          </p:cNvSpPr>
          <p:nvPr>
            <p:ph type="sldNum" sz="quarter" idx="10"/>
          </p:nvPr>
        </p:nvSpPr>
        <p:spPr/>
        <p:txBody>
          <a:bodyPr/>
          <a:lstStyle/>
          <a:p>
            <a:fld id="{EC3E7728-B48C-47AF-877B-79E5094FBCB2}" type="slidenum">
              <a:rPr lang="en-US" smtClean="0"/>
              <a:t>43</a:t>
            </a:fld>
            <a:endParaRPr lang="en-US"/>
          </a:p>
        </p:txBody>
      </p:sp>
    </p:spTree>
    <p:extLst>
      <p:ext uri="{BB962C8B-B14F-4D97-AF65-F5344CB8AC3E}">
        <p14:creationId xmlns:p14="http://schemas.microsoft.com/office/powerpoint/2010/main" val="3796173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44</a:t>
            </a:fld>
            <a:endParaRPr lang="en-US"/>
          </a:p>
        </p:txBody>
      </p:sp>
    </p:spTree>
    <p:extLst>
      <p:ext uri="{BB962C8B-B14F-4D97-AF65-F5344CB8AC3E}">
        <p14:creationId xmlns:p14="http://schemas.microsoft.com/office/powerpoint/2010/main" val="2677280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analytic projects fail when the data quality is inferior. Bad data creates poor results. Lack of data sharing can also hobble the best planned analytics project. While there are technical barriers to data sharing, too often the problem is an unwillingness to share between agencies or departments. The result is turf battles that erupt when one agency wants to protect the data they’ve collected.</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9</a:t>
            </a:fld>
            <a:endParaRPr lang="en-US"/>
          </a:p>
        </p:txBody>
      </p:sp>
    </p:spTree>
    <p:extLst>
      <p:ext uri="{BB962C8B-B14F-4D97-AF65-F5344CB8AC3E}">
        <p14:creationId xmlns:p14="http://schemas.microsoft.com/office/powerpoint/2010/main" val="3307596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45</a:t>
            </a:fld>
            <a:endParaRPr lang="en-US"/>
          </a:p>
        </p:txBody>
      </p:sp>
    </p:spTree>
    <p:extLst>
      <p:ext uri="{BB962C8B-B14F-4D97-AF65-F5344CB8AC3E}">
        <p14:creationId xmlns:p14="http://schemas.microsoft.com/office/powerpoint/2010/main" val="2677280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access to show how to</a:t>
            </a:r>
            <a:r>
              <a:rPr lang="en-US" baseline="0" dirty="0" smtClean="0"/>
              <a:t> design a database</a:t>
            </a:r>
          </a:p>
          <a:p>
            <a:r>
              <a:rPr lang="en-US" baseline="0" dirty="0" smtClean="0"/>
              <a:t>Good design means</a:t>
            </a:r>
          </a:p>
          <a:p>
            <a:r>
              <a:rPr lang="en-US" baseline="0" dirty="0" smtClean="0"/>
              <a:t>	simpler queries </a:t>
            </a:r>
          </a:p>
          <a:p>
            <a:r>
              <a:rPr lang="en-US" baseline="0" dirty="0" smtClean="0"/>
              <a:t>	better performance</a:t>
            </a:r>
          </a:p>
          <a:p>
            <a:r>
              <a:rPr lang="en-US" baseline="0" dirty="0" smtClean="0"/>
              <a:t>	less data entry</a:t>
            </a:r>
          </a:p>
          <a:p>
            <a:r>
              <a:rPr lang="en-US" baseline="0" dirty="0" smtClean="0"/>
              <a:t>	easier to add data fields without breaking backwards compatibility</a:t>
            </a:r>
          </a:p>
          <a:p>
            <a:r>
              <a:rPr lang="en-US" baseline="0" dirty="0" smtClean="0"/>
              <a:t>Think of records as an “entity”…and then “sets” of entities”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46</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Cascading updates</a:t>
            </a:r>
            <a:r>
              <a:rPr lang="en-US" baseline="0" dirty="0" smtClean="0"/>
              <a:t> and deletes to handle orphans and changes</a:t>
            </a:r>
          </a:p>
          <a:p>
            <a:r>
              <a:rPr lang="en-US" baseline="0" dirty="0" smtClean="0"/>
              <a:t>Single point to change repeating values</a:t>
            </a:r>
          </a:p>
          <a:p>
            <a:r>
              <a:rPr lang="en-US" baseline="0" dirty="0" smtClean="0"/>
              <a:t>Data has a “model” that relates to what it represents</a:t>
            </a:r>
          </a:p>
          <a:p>
            <a:r>
              <a:rPr lang="en-US" baseline="0" dirty="0" smtClean="0"/>
              <a:t>Most are built around SQL language</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50</a:t>
            </a:fld>
            <a:endParaRPr lang="en-US"/>
          </a:p>
        </p:txBody>
      </p:sp>
    </p:spTree>
    <p:extLst>
      <p:ext uri="{BB962C8B-B14F-4D97-AF65-F5344CB8AC3E}">
        <p14:creationId xmlns:p14="http://schemas.microsoft.com/office/powerpoint/2010/main" val="1520605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all made</a:t>
            </a:r>
            <a:r>
              <a:rPr lang="en-US" baseline="0" dirty="0" smtClean="0"/>
              <a:t> mistakes</a:t>
            </a:r>
          </a:p>
          <a:p>
            <a:r>
              <a:rPr lang="en-US" baseline="0" dirty="0" smtClean="0"/>
              <a:t>Share one of mine.</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71</a:t>
            </a:fld>
            <a:endParaRPr lang="en-US"/>
          </a:p>
        </p:txBody>
      </p:sp>
    </p:spTree>
    <p:extLst>
      <p:ext uri="{BB962C8B-B14F-4D97-AF65-F5344CB8AC3E}">
        <p14:creationId xmlns:p14="http://schemas.microsoft.com/office/powerpoint/2010/main" val="3864470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all made</a:t>
            </a:r>
            <a:r>
              <a:rPr lang="en-US" baseline="0" dirty="0" smtClean="0"/>
              <a:t> mistakes</a:t>
            </a:r>
          </a:p>
          <a:p>
            <a:r>
              <a:rPr lang="en-US" baseline="0" dirty="0" smtClean="0"/>
              <a:t>Share one of mine.</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79</a:t>
            </a:fld>
            <a:endParaRPr lang="en-US"/>
          </a:p>
        </p:txBody>
      </p:sp>
    </p:spTree>
    <p:extLst>
      <p:ext uri="{BB962C8B-B14F-4D97-AF65-F5344CB8AC3E}">
        <p14:creationId xmlns:p14="http://schemas.microsoft.com/office/powerpoint/2010/main" val="3864470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www.governing.com     4 Reasons Data Analytics</a:t>
            </a:r>
            <a:r>
              <a:rPr lang="en-US" sz="1200" b="0" i="0" kern="1200" baseline="0" dirty="0" smtClean="0">
                <a:solidFill>
                  <a:schemeClr val="tx1"/>
                </a:solidFill>
                <a:effectLst/>
                <a:latin typeface="+mn-lt"/>
                <a:ea typeface="+mn-ea"/>
                <a:cs typeface="+mn-cs"/>
              </a:rPr>
              <a:t> Often Fail</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Chicago Police Department thought it had a fail-proof strategy for keeping a lid on violent crime: a heat map of the 400 individuals most likely to break the law. The index of violent individuals was the result of a predictive analytics program that used a mathematical algorithm to sift through crime data. It worked much like the analytics programs Netflix or Amazon use to predict a person’s next movie rental or book purchase.</a:t>
            </a:r>
          </a:p>
          <a:p>
            <a:r>
              <a:rPr lang="en-US" sz="1200" b="0" i="0" kern="1200" dirty="0" smtClean="0">
                <a:solidFill>
                  <a:schemeClr val="tx1"/>
                </a:solidFill>
                <a:effectLst/>
                <a:latin typeface="+mn-lt"/>
                <a:ea typeface="+mn-ea"/>
                <a:cs typeface="+mn-cs"/>
              </a:rPr>
              <a:t>But the algorithm ran into a firestorm of controversy in late 2013 when a </a:t>
            </a:r>
            <a:r>
              <a:rPr lang="en-US" sz="1200" b="0" i="1" kern="1200" dirty="0" smtClean="0">
                <a:solidFill>
                  <a:schemeClr val="tx1"/>
                </a:solidFill>
                <a:effectLst/>
                <a:latin typeface="+mn-lt"/>
                <a:ea typeface="+mn-ea"/>
                <a:cs typeface="+mn-cs"/>
              </a:rPr>
              <a:t>Chicago </a:t>
            </a:r>
            <a:r>
              <a:rPr lang="en-US" sz="1200" b="0" i="1" kern="1200" dirty="0" err="1" smtClean="0">
                <a:solidFill>
                  <a:schemeClr val="tx1"/>
                </a:solidFill>
                <a:effectLst/>
                <a:latin typeface="+mn-lt"/>
                <a:ea typeface="+mn-ea"/>
                <a:cs typeface="+mn-cs"/>
              </a:rPr>
              <a:t>Tribune</a:t>
            </a:r>
            <a:r>
              <a:rPr lang="en-US" sz="1200" b="0" i="0" kern="1200" dirty="0" err="1" smtClean="0">
                <a:solidFill>
                  <a:schemeClr val="tx1"/>
                </a:solidFill>
                <a:effectLst/>
                <a:latin typeface="+mn-lt"/>
                <a:ea typeface="+mn-ea"/>
                <a:cs typeface="+mn-cs"/>
              </a:rPr>
              <a:t>article</a:t>
            </a:r>
            <a:r>
              <a:rPr lang="en-US" sz="1200" b="0" i="0" kern="1200" dirty="0" smtClean="0">
                <a:solidFill>
                  <a:schemeClr val="tx1"/>
                </a:solidFill>
                <a:effectLst/>
                <a:latin typeface="+mn-lt"/>
                <a:ea typeface="+mn-ea"/>
                <a:cs typeface="+mn-cs"/>
              </a:rPr>
              <a:t> told the story of a man on the list who had no criminal arrests. While the police defended the tool, critics said it was nothing more than racial </a:t>
            </a:r>
            <a:r>
              <a:rPr lang="en-US" sz="1200" b="0" i="0" kern="1200" dirty="0" err="1" smtClean="0">
                <a:solidFill>
                  <a:schemeClr val="tx1"/>
                </a:solidFill>
                <a:effectLst/>
                <a:latin typeface="+mn-lt"/>
                <a:ea typeface="+mn-ea"/>
                <a:cs typeface="+mn-cs"/>
              </a:rPr>
              <a:t>profil</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there are misconceptions about analytics. It’s not a technology project that should be run by the IT department, though it will need input from CIOs and their staff to manage the databases and networks that underpin it. It’s also not about data. Rather, it’s a way to predict future strategies and support decision-making. That’s why the right stakeholders need to be </a:t>
            </a:r>
            <a:r>
              <a:rPr lang="en-US" sz="1200" b="0" i="0" kern="1200" dirty="0" err="1" smtClean="0">
                <a:solidFill>
                  <a:schemeClr val="tx1"/>
                </a:solidFill>
                <a:effectLst/>
                <a:latin typeface="+mn-lt"/>
                <a:ea typeface="+mn-ea"/>
                <a:cs typeface="+mn-cs"/>
              </a:rPr>
              <a:t>involved.ing</a:t>
            </a:r>
            <a:r>
              <a:rPr lang="en-US" sz="1200" b="0" i="0" kern="1200" dirty="0" smtClean="0">
                <a:solidFill>
                  <a:schemeClr val="tx1"/>
                </a:solidFill>
                <a:effectLst/>
                <a:latin typeface="+mn-lt"/>
                <a:ea typeface="+mn-ea"/>
                <a:cs typeface="+mn-cs"/>
              </a:rPr>
              <a:t>. They compared to it to a bad version of </a:t>
            </a:r>
            <a:r>
              <a:rPr lang="en-US" sz="1200" b="0" i="1" kern="1200" dirty="0" smtClean="0">
                <a:solidFill>
                  <a:schemeClr val="tx1"/>
                </a:solidFill>
                <a:effectLst/>
                <a:latin typeface="+mn-lt"/>
                <a:ea typeface="+mn-ea"/>
                <a:cs typeface="+mn-cs"/>
              </a:rPr>
              <a:t>Minority Report</a:t>
            </a:r>
            <a:r>
              <a:rPr lang="en-US" sz="1200" b="0" i="0" kern="1200" dirty="0" smtClean="0">
                <a:solidFill>
                  <a:schemeClr val="tx1"/>
                </a:solidFill>
                <a:effectLst/>
                <a:latin typeface="+mn-lt"/>
                <a:ea typeface="+mn-ea"/>
                <a:cs typeface="+mn-cs"/>
              </a:rPr>
              <a:t>, the popular sci-fi film about police who predict crimes before they happen.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C3E7728-B48C-47AF-877B-79E5094FBCB2}" type="slidenum">
              <a:rPr lang="en-US" smtClean="0"/>
              <a:t>86</a:t>
            </a:fld>
            <a:endParaRPr lang="en-US"/>
          </a:p>
        </p:txBody>
      </p:sp>
    </p:spTree>
    <p:extLst>
      <p:ext uri="{BB962C8B-B14F-4D97-AF65-F5344CB8AC3E}">
        <p14:creationId xmlns:p14="http://schemas.microsoft.com/office/powerpoint/2010/main" val="240593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lose with access………views, stored procedures, triggers, multi-user issues</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98</a:t>
            </a:fld>
            <a:endParaRPr lang="en-US"/>
          </a:p>
        </p:txBody>
      </p:sp>
    </p:spTree>
    <p:extLst>
      <p:ext uri="{BB962C8B-B14F-4D97-AF65-F5344CB8AC3E}">
        <p14:creationId xmlns:p14="http://schemas.microsoft.com/office/powerpoint/2010/main" val="2677280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Actually…normally more</a:t>
            </a:r>
            <a:r>
              <a:rPr lang="en-US" baseline="0" dirty="0" smtClean="0"/>
              <a:t> reminiscent of engineers than geeks.  There’s always some truth to all stereotypes, so what about the geek represents good qualities of data managers?</a:t>
            </a:r>
          </a:p>
          <a:p>
            <a:endParaRPr lang="en-US" baseline="0" dirty="0" smtClean="0"/>
          </a:p>
          <a:p>
            <a:r>
              <a:rPr lang="en-US" baseline="0" dirty="0" smtClean="0"/>
              <a:t>Retentive nature, same way-every time, accept menial repetitive tasks as the cost of business…..</a:t>
            </a:r>
          </a:p>
          <a:p>
            <a:endParaRPr lang="en-US" baseline="0" dirty="0" smtClean="0"/>
          </a:p>
          <a:p>
            <a:r>
              <a:rPr lang="en-US" baseline="0" dirty="0" smtClean="0"/>
              <a:t>This gives us a nice framework for thinking about data management.</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99</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103</a:t>
            </a:fld>
            <a:endParaRPr lang="en-US"/>
          </a:p>
        </p:txBody>
      </p:sp>
    </p:spTree>
    <p:extLst>
      <p:ext uri="{BB962C8B-B14F-4D97-AF65-F5344CB8AC3E}">
        <p14:creationId xmlns:p14="http://schemas.microsoft.com/office/powerpoint/2010/main" val="1527177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18</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19</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20</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Actually…normally more</a:t>
            </a:r>
            <a:r>
              <a:rPr lang="en-US" baseline="0" dirty="0" smtClean="0"/>
              <a:t> reminiscent of engineers than geeks.  There’s always some truth to all stereotypes, so what about the geek represents good qualities of data managers?</a:t>
            </a:r>
          </a:p>
          <a:p>
            <a:endParaRPr lang="en-US" baseline="0" dirty="0" smtClean="0"/>
          </a:p>
          <a:p>
            <a:r>
              <a:rPr lang="en-US" baseline="0" dirty="0" smtClean="0"/>
              <a:t>Retentive nature, same way-every time, accept menial repetitive tasks as the cost of business…..</a:t>
            </a:r>
          </a:p>
          <a:p>
            <a:endParaRPr lang="en-US" baseline="0" dirty="0" smtClean="0"/>
          </a:p>
          <a:p>
            <a:r>
              <a:rPr lang="en-US" baseline="0" dirty="0" smtClean="0"/>
              <a:t>This gives us a nice framework for thinking about data management.</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22</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24</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1"/>
                </a:solidFill>
              </a:rPr>
              <a:t>Layout</a:t>
            </a:r>
          </a:p>
          <a:p>
            <a:r>
              <a:rPr lang="en-US" dirty="0" smtClean="0">
                <a:solidFill>
                  <a:schemeClr val="bg1"/>
                </a:solidFill>
              </a:rPr>
              <a:t>Units</a:t>
            </a:r>
          </a:p>
          <a:p>
            <a:r>
              <a:rPr lang="en-US" dirty="0" smtClean="0">
                <a:solidFill>
                  <a:schemeClr val="bg1"/>
                </a:solidFill>
              </a:rPr>
              <a:t>Conversions/Codes</a:t>
            </a:r>
          </a:p>
          <a:p>
            <a:r>
              <a:rPr lang="en-US" dirty="0" smtClean="0">
                <a:solidFill>
                  <a:schemeClr val="bg1"/>
                </a:solidFill>
              </a:rPr>
              <a:t>Waterproof</a:t>
            </a:r>
          </a:p>
          <a:p>
            <a:r>
              <a:rPr lang="en-US" dirty="0" smtClean="0">
                <a:solidFill>
                  <a:schemeClr val="bg1"/>
                </a:solidFill>
              </a:rPr>
              <a:t>Self-</a:t>
            </a:r>
            <a:r>
              <a:rPr lang="en-US" dirty="0" err="1" smtClean="0">
                <a:solidFill>
                  <a:schemeClr val="bg1"/>
                </a:solidFill>
              </a:rPr>
              <a:t>explanitory</a:t>
            </a:r>
            <a:endParaRPr lang="en-US" dirty="0" smtClean="0">
              <a:solidFill>
                <a:schemeClr val="bg1"/>
              </a:solidFill>
            </a:endParaRPr>
          </a:p>
          <a:p>
            <a:r>
              <a:rPr lang="en-US" dirty="0" smtClean="0">
                <a:solidFill>
                  <a:schemeClr val="bg1"/>
                </a:solidFill>
              </a:rPr>
              <a:t>Visual Cues For Necessary Information</a:t>
            </a:r>
          </a:p>
          <a:p>
            <a:r>
              <a:rPr lang="en-US" dirty="0" smtClean="0">
                <a:solidFill>
                  <a:schemeClr val="bg1"/>
                </a:solidFill>
              </a:rPr>
              <a:t>Methods to detect missing samples</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25</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1"/>
                </a:solidFill>
              </a:rPr>
              <a:t>Detect entry errors</a:t>
            </a:r>
          </a:p>
          <a:p>
            <a:r>
              <a:rPr lang="en-US" dirty="0" smtClean="0">
                <a:solidFill>
                  <a:schemeClr val="bg1"/>
                </a:solidFill>
              </a:rPr>
              <a:t>Validation </a:t>
            </a:r>
          </a:p>
          <a:p>
            <a:r>
              <a:rPr lang="en-US" dirty="0" smtClean="0">
                <a:solidFill>
                  <a:schemeClr val="bg1"/>
                </a:solidFill>
              </a:rPr>
              <a:t>Backup</a:t>
            </a:r>
          </a:p>
          <a:p>
            <a:r>
              <a:rPr lang="en-US" dirty="0" smtClean="0">
                <a:solidFill>
                  <a:schemeClr val="bg1"/>
                </a:solidFill>
              </a:rPr>
              <a:t>Speed</a:t>
            </a:r>
          </a:p>
          <a:p>
            <a:endParaRPr lang="en-US"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26</a:t>
            </a:fld>
            <a:endParaRPr lang="en-US"/>
          </a:p>
        </p:txBody>
      </p:sp>
    </p:spTree>
    <p:extLst>
      <p:ext uri="{BB962C8B-B14F-4D97-AF65-F5344CB8AC3E}">
        <p14:creationId xmlns:p14="http://schemas.microsoft.com/office/powerpoint/2010/main" val="3924748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mp"/><Relationship Id="rId13" Type="http://schemas.openxmlformats.org/officeDocument/2006/relationships/image" Target="../media/image12.tmp"/><Relationship Id="rId18" Type="http://schemas.openxmlformats.org/officeDocument/2006/relationships/image" Target="../media/image17.tmp"/><Relationship Id="rId3" Type="http://schemas.openxmlformats.org/officeDocument/2006/relationships/image" Target="../media/image2.tmp"/><Relationship Id="rId21" Type="http://schemas.openxmlformats.org/officeDocument/2006/relationships/image" Target="../media/image20.tmp"/><Relationship Id="rId7" Type="http://schemas.openxmlformats.org/officeDocument/2006/relationships/image" Target="../media/image6.tmp"/><Relationship Id="rId12" Type="http://schemas.openxmlformats.org/officeDocument/2006/relationships/image" Target="../media/image11.tmp"/><Relationship Id="rId17" Type="http://schemas.openxmlformats.org/officeDocument/2006/relationships/image" Target="../media/image16.tmp"/><Relationship Id="rId25" Type="http://schemas.openxmlformats.org/officeDocument/2006/relationships/image" Target="../media/image24.tmp"/><Relationship Id="rId2" Type="http://schemas.openxmlformats.org/officeDocument/2006/relationships/image" Target="../media/image1.tmp"/><Relationship Id="rId16" Type="http://schemas.openxmlformats.org/officeDocument/2006/relationships/image" Target="../media/image15.tmp"/><Relationship Id="rId20" Type="http://schemas.openxmlformats.org/officeDocument/2006/relationships/image" Target="../media/image19.tmp"/><Relationship Id="rId1" Type="http://schemas.openxmlformats.org/officeDocument/2006/relationships/slideLayout" Target="../slideLayouts/slideLayout7.xml"/><Relationship Id="rId6" Type="http://schemas.openxmlformats.org/officeDocument/2006/relationships/image" Target="../media/image5.tmp"/><Relationship Id="rId11" Type="http://schemas.openxmlformats.org/officeDocument/2006/relationships/image" Target="../media/image10.tmp"/><Relationship Id="rId24" Type="http://schemas.openxmlformats.org/officeDocument/2006/relationships/image" Target="../media/image23.tmp"/><Relationship Id="rId5" Type="http://schemas.openxmlformats.org/officeDocument/2006/relationships/image" Target="../media/image4.tmp"/><Relationship Id="rId15" Type="http://schemas.openxmlformats.org/officeDocument/2006/relationships/image" Target="../media/image14.tmp"/><Relationship Id="rId23" Type="http://schemas.openxmlformats.org/officeDocument/2006/relationships/image" Target="../media/image22.tmp"/><Relationship Id="rId10" Type="http://schemas.openxmlformats.org/officeDocument/2006/relationships/image" Target="../media/image9.tmp"/><Relationship Id="rId19" Type="http://schemas.openxmlformats.org/officeDocument/2006/relationships/image" Target="../media/image18.tmp"/><Relationship Id="rId4" Type="http://schemas.openxmlformats.org/officeDocument/2006/relationships/image" Target="../media/image3.tmp"/><Relationship Id="rId9" Type="http://schemas.openxmlformats.org/officeDocument/2006/relationships/image" Target="../media/image8.tmp"/><Relationship Id="rId14" Type="http://schemas.openxmlformats.org/officeDocument/2006/relationships/image" Target="../media/image13.tmp"/><Relationship Id="rId22" Type="http://schemas.openxmlformats.org/officeDocument/2006/relationships/image" Target="../media/image21.tmp"/></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12.jpeg"/><Relationship Id="rId7" Type="http://schemas.openxmlformats.org/officeDocument/2006/relationships/image" Target="../media/image115.png"/><Relationship Id="rId2" Type="http://schemas.openxmlformats.org/officeDocument/2006/relationships/image" Target="../media/image111.jpeg"/><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114.png"/><Relationship Id="rId4" Type="http://schemas.openxmlformats.org/officeDocument/2006/relationships/image" Target="../media/image113.jpeg"/></Relationships>
</file>

<file path=ppt/slides/_rels/slide10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10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103.xml.rels><?xml version="1.0" encoding="UTF-8" standalone="yes"?>
<Relationships xmlns="http://schemas.openxmlformats.org/package/2006/relationships"><Relationship Id="rId8" Type="http://schemas.microsoft.com/office/2007/relationships/hdphoto" Target="../media/hdphoto16.wdp"/><Relationship Id="rId13" Type="http://schemas.openxmlformats.org/officeDocument/2006/relationships/image" Target="../media/image122.png"/><Relationship Id="rId3" Type="http://schemas.openxmlformats.org/officeDocument/2006/relationships/image" Target="../media/image116.png"/><Relationship Id="rId7" Type="http://schemas.openxmlformats.org/officeDocument/2006/relationships/image" Target="../media/image118.png"/><Relationship Id="rId12" Type="http://schemas.openxmlformats.org/officeDocument/2006/relationships/image" Target="../media/image12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15.wdp"/><Relationship Id="rId11" Type="http://schemas.microsoft.com/office/2007/relationships/hdphoto" Target="../media/hdphoto17.wdp"/><Relationship Id="rId5" Type="http://schemas.openxmlformats.org/officeDocument/2006/relationships/image" Target="../media/image117.png"/><Relationship Id="rId10" Type="http://schemas.openxmlformats.org/officeDocument/2006/relationships/image" Target="../media/image120.png"/><Relationship Id="rId4" Type="http://schemas.microsoft.com/office/2007/relationships/hdphoto" Target="../media/hdphoto14.wdp"/><Relationship Id="rId9" Type="http://schemas.openxmlformats.org/officeDocument/2006/relationships/image" Target="../media/image119.png"/><Relationship Id="rId14" Type="http://schemas.openxmlformats.org/officeDocument/2006/relationships/image" Target="../media/image123.jpg"/></Relationships>
</file>

<file path=ppt/slides/_rels/slide10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8.png"/><Relationship Id="rId7"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9.jpeg"/><Relationship Id="rId9" Type="http://schemas.microsoft.com/office/2007/relationships/diagramDrawing" Target="../diagrams/drawing4.xml"/></Relationships>
</file>

<file path=ppt/slides/_rels/slide23.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35.jp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gif"/></Relationships>
</file>

<file path=ppt/slides/_rels/slide3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62.png"/><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4.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image" Target="../media/image50.png"/><Relationship Id="rId7" Type="http://schemas.openxmlformats.org/officeDocument/2006/relationships/image" Target="../media/image54.jpeg"/><Relationship Id="rId12"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8.png"/><Relationship Id="rId5" Type="http://schemas.openxmlformats.org/officeDocument/2006/relationships/image" Target="../media/image52.png"/><Relationship Id="rId10" Type="http://schemas.openxmlformats.org/officeDocument/2006/relationships/image" Target="../media/image67.jpeg"/><Relationship Id="rId4" Type="http://schemas.openxmlformats.org/officeDocument/2006/relationships/image" Target="../media/image51.png"/><Relationship Id="rId9"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5.gi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4.png"/><Relationship Id="rId5" Type="http://schemas.microsoft.com/office/2007/relationships/hdphoto" Target="../media/hdphoto4.wdp"/><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6.png"/><Relationship Id="rId4" Type="http://schemas.microsoft.com/office/2007/relationships/hdphoto" Target="../media/hdphoto4.wdp"/></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8.png"/><Relationship Id="rId3" Type="http://schemas.microsoft.com/office/2007/relationships/hdphoto" Target="../media/hdphoto10.wdp"/><Relationship Id="rId7" Type="http://schemas.openxmlformats.org/officeDocument/2006/relationships/image" Target="../media/image53.png"/><Relationship Id="rId12" Type="http://schemas.microsoft.com/office/2007/relationships/hdphoto" Target="../media/hdphoto9.wdp"/><Relationship Id="rId2" Type="http://schemas.openxmlformats.org/officeDocument/2006/relationships/image" Target="../media/image104.png"/><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106.jpeg"/><Relationship Id="rId11" Type="http://schemas.openxmlformats.org/officeDocument/2006/relationships/image" Target="../media/image65.png"/><Relationship Id="rId5" Type="http://schemas.openxmlformats.org/officeDocument/2006/relationships/image" Target="../media/image52.png"/><Relationship Id="rId15" Type="http://schemas.openxmlformats.org/officeDocument/2006/relationships/image" Target="../media/image66.png"/><Relationship Id="rId10" Type="http://schemas.openxmlformats.org/officeDocument/2006/relationships/image" Target="../media/image107.png"/><Relationship Id="rId4" Type="http://schemas.openxmlformats.org/officeDocument/2006/relationships/image" Target="../media/image105.png"/><Relationship Id="rId9" Type="http://schemas.microsoft.com/office/2007/relationships/hdphoto" Target="../media/hdphoto4.wdp"/><Relationship Id="rId14" Type="http://schemas.microsoft.com/office/2007/relationships/hdphoto" Target="../media/hdphoto11.wdp"/></Relationships>
</file>

<file path=ppt/slides/_rels/slide9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5.png"/><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108.png"/></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62.png"/><Relationship Id="rId4" Type="http://schemas.microsoft.com/office/2007/relationships/hdphoto" Target="../media/hdphoto5.wdp"/></Relationships>
</file>

<file path=ppt/slides/_rels/slide9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45.png"/><Relationship Id="rId7" Type="http://schemas.microsoft.com/office/2007/relationships/hdphoto" Target="../media/hdphoto9.wdp"/><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107.png"/><Relationship Id="rId4" Type="http://schemas.microsoft.com/office/2007/relationships/hdphoto" Target="../media/hdphoto4.wdp"/><Relationship Id="rId9" Type="http://schemas.microsoft.com/office/2007/relationships/hdphoto" Target="../media/hdphoto11.wdp"/></Relationships>
</file>

<file path=ppt/slides/_rels/slide9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45.png"/><Relationship Id="rId7" Type="http://schemas.microsoft.com/office/2007/relationships/hdphoto" Target="../media/hdphoto9.wdp"/><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68.png"/><Relationship Id="rId5" Type="http://schemas.openxmlformats.org/officeDocument/2006/relationships/image" Target="../media/image107.png"/><Relationship Id="rId10" Type="http://schemas.openxmlformats.org/officeDocument/2006/relationships/image" Target="../media/image66.png"/><Relationship Id="rId4" Type="http://schemas.microsoft.com/office/2007/relationships/hdphoto" Target="../media/hdphoto4.wdp"/><Relationship Id="rId9" Type="http://schemas.microsoft.com/office/2007/relationships/hdphoto" Target="../media/hdphoto11.wdp"/></Relationships>
</file>

<file path=ppt/slides/_rels/slide9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8.png"/><Relationship Id="rId3" Type="http://schemas.microsoft.com/office/2007/relationships/hdphoto" Target="../media/hdphoto10.wdp"/><Relationship Id="rId7" Type="http://schemas.openxmlformats.org/officeDocument/2006/relationships/image" Target="../media/image53.png"/><Relationship Id="rId12" Type="http://schemas.microsoft.com/office/2007/relationships/hdphoto" Target="../media/hdphoto9.wdp"/><Relationship Id="rId2" Type="http://schemas.openxmlformats.org/officeDocument/2006/relationships/image" Target="../media/image104.png"/><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106.jpeg"/><Relationship Id="rId11" Type="http://schemas.openxmlformats.org/officeDocument/2006/relationships/image" Target="../media/image65.png"/><Relationship Id="rId5" Type="http://schemas.openxmlformats.org/officeDocument/2006/relationships/image" Target="../media/image52.png"/><Relationship Id="rId15" Type="http://schemas.openxmlformats.org/officeDocument/2006/relationships/image" Target="../media/image66.png"/><Relationship Id="rId10" Type="http://schemas.openxmlformats.org/officeDocument/2006/relationships/image" Target="../media/image107.png"/><Relationship Id="rId4" Type="http://schemas.openxmlformats.org/officeDocument/2006/relationships/image" Target="../media/image105.png"/><Relationship Id="rId9" Type="http://schemas.microsoft.com/office/2007/relationships/hdphoto" Target="../media/hdphoto4.wdp"/><Relationship Id="rId14" Type="http://schemas.microsoft.com/office/2007/relationships/hdphoto" Target="../media/hdphoto11.wdp"/></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03" y="839214"/>
            <a:ext cx="7845552" cy="4957776"/>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523" y="524610"/>
            <a:ext cx="6793512" cy="5586984"/>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649" y="524610"/>
            <a:ext cx="6747260" cy="5586984"/>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503" y="1850459"/>
            <a:ext cx="7845552" cy="2935286"/>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503" y="1501769"/>
            <a:ext cx="7845552" cy="3632667"/>
          </a:xfrm>
          <a:prstGeom prst="rect">
            <a:avLst/>
          </a:prstGeom>
        </p:spPr>
      </p:pic>
      <p:pic>
        <p:nvPicPr>
          <p:cNvPr id="8" name="Picture 7"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8373" y="524610"/>
            <a:ext cx="7033813" cy="5586984"/>
          </a:xfrm>
          <a:prstGeom prst="rect">
            <a:avLst/>
          </a:prstGeom>
        </p:spPr>
      </p:pic>
      <p:pic>
        <p:nvPicPr>
          <p:cNvPr id="9" name="Picture 8"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503" y="898707"/>
            <a:ext cx="7845552" cy="4838790"/>
          </a:xfrm>
          <a:prstGeom prst="rect">
            <a:avLst/>
          </a:prstGeom>
        </p:spPr>
      </p:pic>
      <p:pic>
        <p:nvPicPr>
          <p:cNvPr id="10" name="Picture 9"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503" y="1505731"/>
            <a:ext cx="7845552" cy="3624742"/>
          </a:xfrm>
          <a:prstGeom prst="rect">
            <a:avLst/>
          </a:prstGeom>
        </p:spPr>
      </p:pic>
      <p:pic>
        <p:nvPicPr>
          <p:cNvPr id="11" name="Picture 10"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2033" y="934134"/>
            <a:ext cx="5894918" cy="5018966"/>
          </a:xfrm>
          <a:prstGeom prst="rect">
            <a:avLst/>
          </a:prstGeom>
        </p:spPr>
      </p:pic>
      <p:pic>
        <p:nvPicPr>
          <p:cNvPr id="12" name="Picture 11"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503" y="1140218"/>
            <a:ext cx="7845552" cy="4355768"/>
          </a:xfrm>
          <a:prstGeom prst="rect">
            <a:avLst/>
          </a:prstGeom>
        </p:spPr>
      </p:pic>
      <p:pic>
        <p:nvPicPr>
          <p:cNvPr id="13" name="Picture 12"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503" y="1771266"/>
            <a:ext cx="7845552" cy="3093672"/>
          </a:xfrm>
          <a:prstGeom prst="rect">
            <a:avLst/>
          </a:prstGeom>
        </p:spPr>
      </p:pic>
      <p:pic>
        <p:nvPicPr>
          <p:cNvPr id="14" name="Picture 13" descr="Screen Clippi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503" y="2060562"/>
            <a:ext cx="7845552" cy="2515081"/>
          </a:xfrm>
          <a:prstGeom prst="rect">
            <a:avLst/>
          </a:prstGeom>
        </p:spPr>
      </p:pic>
      <p:pic>
        <p:nvPicPr>
          <p:cNvPr id="15" name="Picture 14"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19458" y="1792549"/>
            <a:ext cx="5706320" cy="3302136"/>
          </a:xfrm>
          <a:prstGeom prst="rect">
            <a:avLst/>
          </a:prstGeom>
        </p:spPr>
      </p:pic>
      <p:pic>
        <p:nvPicPr>
          <p:cNvPr id="16" name="Picture 15"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31200" y="524610"/>
            <a:ext cx="4048159" cy="5586984"/>
          </a:xfrm>
          <a:prstGeom prst="rect">
            <a:avLst/>
          </a:prstGeom>
        </p:spPr>
      </p:pic>
      <p:pic>
        <p:nvPicPr>
          <p:cNvPr id="17" name="Picture 16" descr="Screen Clippi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2503" y="1610227"/>
            <a:ext cx="7845552" cy="3415750"/>
          </a:xfrm>
          <a:prstGeom prst="rect">
            <a:avLst/>
          </a:prstGeom>
        </p:spPr>
      </p:pic>
      <p:pic>
        <p:nvPicPr>
          <p:cNvPr id="18" name="Picture 17" descr="Screen Clippi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90482" y="524610"/>
            <a:ext cx="5729595" cy="5586984"/>
          </a:xfrm>
          <a:prstGeom prst="rect">
            <a:avLst/>
          </a:prstGeom>
        </p:spPr>
      </p:pic>
      <p:pic>
        <p:nvPicPr>
          <p:cNvPr id="19" name="Picture 18" descr="Screen Clippi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21049" y="524610"/>
            <a:ext cx="4668461" cy="5586984"/>
          </a:xfrm>
          <a:prstGeom prst="rect">
            <a:avLst/>
          </a:prstGeom>
        </p:spPr>
      </p:pic>
      <p:pic>
        <p:nvPicPr>
          <p:cNvPr id="20" name="Picture 19" descr="Screen Clippi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83943" y="524610"/>
            <a:ext cx="5142672" cy="5586984"/>
          </a:xfrm>
          <a:prstGeom prst="rect">
            <a:avLst/>
          </a:prstGeom>
        </p:spPr>
      </p:pic>
      <p:pic>
        <p:nvPicPr>
          <p:cNvPr id="21" name="Picture 20" descr="Screen Clippi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25159" y="1259027"/>
            <a:ext cx="5894918" cy="4183489"/>
          </a:xfrm>
          <a:prstGeom prst="rect">
            <a:avLst/>
          </a:prstGeom>
        </p:spPr>
      </p:pic>
      <p:pic>
        <p:nvPicPr>
          <p:cNvPr id="22" name="Picture 21" descr="Screen Clippi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839623" y="524610"/>
            <a:ext cx="3431312" cy="5586984"/>
          </a:xfrm>
          <a:prstGeom prst="rect">
            <a:avLst/>
          </a:prstGeom>
        </p:spPr>
      </p:pic>
      <p:pic>
        <p:nvPicPr>
          <p:cNvPr id="24" name="Picture 23" descr="Screen Clippi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32503" y="889717"/>
            <a:ext cx="7845552" cy="4856770"/>
          </a:xfrm>
          <a:prstGeom prst="rect">
            <a:avLst/>
          </a:prstGeom>
        </p:spPr>
      </p:pic>
      <p:pic>
        <p:nvPicPr>
          <p:cNvPr id="25" name="Picture 24" descr="Screen Clippi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583137" y="524610"/>
            <a:ext cx="3944284" cy="5586984"/>
          </a:xfrm>
          <a:prstGeom prst="rect">
            <a:avLst/>
          </a:prstGeom>
        </p:spPr>
      </p:pic>
      <p:pic>
        <p:nvPicPr>
          <p:cNvPr id="26" name="Picture 25" descr="Screen Clippi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9800" y="524610"/>
            <a:ext cx="4690958" cy="5586984"/>
          </a:xfrm>
          <a:prstGeom prst="rect">
            <a:avLst/>
          </a:prstGeom>
        </p:spPr>
      </p:pic>
      <p:pic>
        <p:nvPicPr>
          <p:cNvPr id="28" name="Picture 27" descr="Screen Clippi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404762" y="831957"/>
            <a:ext cx="6667423" cy="4879341"/>
          </a:xfrm>
          <a:prstGeom prst="rect">
            <a:avLst/>
          </a:prstGeom>
        </p:spPr>
      </p:pic>
    </p:spTree>
    <p:extLst>
      <p:ext uri="{BB962C8B-B14F-4D97-AF65-F5344CB8AC3E}">
        <p14:creationId xmlns:p14="http://schemas.microsoft.com/office/powerpoint/2010/main" val="3784430745"/>
      </p:ext>
    </p:extLst>
  </p:cSld>
  <p:clrMapOvr>
    <a:masterClrMapping/>
  </p:clrMapOvr>
  <mc:AlternateContent xmlns:mc="http://schemas.openxmlformats.org/markup-compatibility/2006" xmlns:p14="http://schemas.microsoft.com/office/powerpoint/2010/main">
    <mc:Choice Requires="p14">
      <p:transition spd="slow" p14:dur="3500" advClick="0" advTm="175000"/>
    </mc:Choice>
    <mc:Fallback xmlns="">
      <p:transition spd="slow" advClick="0" advTm="17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xit" presetSubtype="0" fill="hold" nodeType="afterEffect">
                                  <p:stCondLst>
                                    <p:cond delay="7000"/>
                                  </p:stCondLst>
                                  <p:childTnLst>
                                    <p:animEffect transition="out" filter="fade">
                                      <p:cBhvr>
                                        <p:cTn id="10" dur="750"/>
                                        <p:tgtEl>
                                          <p:spTgt spid="3"/>
                                        </p:tgtEl>
                                      </p:cBhvr>
                                    </p:animEffect>
                                    <p:set>
                                      <p:cBhvr>
                                        <p:cTn id="11" dur="1" fill="hold">
                                          <p:stCondLst>
                                            <p:cond delay="749"/>
                                          </p:stCondLst>
                                        </p:cTn>
                                        <p:tgtEl>
                                          <p:spTgt spid="3"/>
                                        </p:tgtEl>
                                        <p:attrNameLst>
                                          <p:attrName>style.visibility</p:attrName>
                                        </p:attrNameLst>
                                      </p:cBhvr>
                                      <p:to>
                                        <p:strVal val="hidden"/>
                                      </p:to>
                                    </p:set>
                                  </p:childTnLst>
                                </p:cTn>
                              </p:par>
                            </p:childTnLst>
                          </p:cTn>
                        </p:par>
                        <p:par>
                          <p:cTn id="12" fill="hold">
                            <p:stCondLst>
                              <p:cond delay="8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par>
                          <p:cTn id="16" fill="hold">
                            <p:stCondLst>
                              <p:cond delay="9250"/>
                            </p:stCondLst>
                            <p:childTnLst>
                              <p:par>
                                <p:cTn id="17" presetID="10" presetClass="exit" presetSubtype="0" fill="hold" nodeType="afterEffect">
                                  <p:stCondLst>
                                    <p:cond delay="5000"/>
                                  </p:stCondLst>
                                  <p:childTnLst>
                                    <p:animEffect transition="out" filter="fade">
                                      <p:cBhvr>
                                        <p:cTn id="18" dur="750"/>
                                        <p:tgtEl>
                                          <p:spTgt spid="4"/>
                                        </p:tgtEl>
                                      </p:cBhvr>
                                    </p:animEffect>
                                    <p:set>
                                      <p:cBhvr>
                                        <p:cTn id="19" dur="1" fill="hold">
                                          <p:stCondLst>
                                            <p:cond delay="749"/>
                                          </p:stCondLst>
                                        </p:cTn>
                                        <p:tgtEl>
                                          <p:spTgt spid="4"/>
                                        </p:tgtEl>
                                        <p:attrNameLst>
                                          <p:attrName>style.visibility</p:attrName>
                                        </p:attrNameLst>
                                      </p:cBhvr>
                                      <p:to>
                                        <p:strVal val="hidden"/>
                                      </p:to>
                                    </p:set>
                                  </p:childTnLst>
                                </p:cTn>
                              </p:par>
                            </p:childTnLst>
                          </p:cTn>
                        </p:par>
                        <p:par>
                          <p:cTn id="20" fill="hold">
                            <p:stCondLst>
                              <p:cond delay="15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50"/>
                                        <p:tgtEl>
                                          <p:spTgt spid="5"/>
                                        </p:tgtEl>
                                      </p:cBhvr>
                                    </p:animEffect>
                                  </p:childTnLst>
                                </p:cTn>
                              </p:par>
                            </p:childTnLst>
                          </p:cTn>
                        </p:par>
                        <p:par>
                          <p:cTn id="24" fill="hold">
                            <p:stCondLst>
                              <p:cond delay="15750"/>
                            </p:stCondLst>
                            <p:childTnLst>
                              <p:par>
                                <p:cTn id="25" presetID="10" presetClass="exit" presetSubtype="0" fill="hold" nodeType="afterEffect">
                                  <p:stCondLst>
                                    <p:cond delay="5000"/>
                                  </p:stCondLst>
                                  <p:childTnLst>
                                    <p:animEffect transition="out" filter="fade">
                                      <p:cBhvr>
                                        <p:cTn id="26" dur="750"/>
                                        <p:tgtEl>
                                          <p:spTgt spid="5"/>
                                        </p:tgtEl>
                                      </p:cBhvr>
                                    </p:animEffect>
                                    <p:set>
                                      <p:cBhvr>
                                        <p:cTn id="27" dur="1" fill="hold">
                                          <p:stCondLst>
                                            <p:cond delay="749"/>
                                          </p:stCondLst>
                                        </p:cTn>
                                        <p:tgtEl>
                                          <p:spTgt spid="5"/>
                                        </p:tgtEl>
                                        <p:attrNameLst>
                                          <p:attrName>style.visibility</p:attrName>
                                        </p:attrNameLst>
                                      </p:cBhvr>
                                      <p:to>
                                        <p:strVal val="hidden"/>
                                      </p:to>
                                    </p:set>
                                  </p:childTnLst>
                                </p:cTn>
                              </p:par>
                            </p:childTnLst>
                          </p:cTn>
                        </p:par>
                        <p:par>
                          <p:cTn id="28" fill="hold">
                            <p:stCondLst>
                              <p:cond delay="21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childTnLst>
                                </p:cTn>
                              </p:par>
                            </p:childTnLst>
                          </p:cTn>
                        </p:par>
                        <p:par>
                          <p:cTn id="32" fill="hold">
                            <p:stCondLst>
                              <p:cond delay="22250"/>
                            </p:stCondLst>
                            <p:childTnLst>
                              <p:par>
                                <p:cTn id="33" presetID="10" presetClass="exit" presetSubtype="0" fill="hold" nodeType="afterEffect">
                                  <p:stCondLst>
                                    <p:cond delay="5000"/>
                                  </p:stCondLst>
                                  <p:childTnLst>
                                    <p:animEffect transition="out" filter="fade">
                                      <p:cBhvr>
                                        <p:cTn id="34" dur="750"/>
                                        <p:tgtEl>
                                          <p:spTgt spid="6"/>
                                        </p:tgtEl>
                                      </p:cBhvr>
                                    </p:animEffect>
                                    <p:set>
                                      <p:cBhvr>
                                        <p:cTn id="35" dur="1" fill="hold">
                                          <p:stCondLst>
                                            <p:cond delay="749"/>
                                          </p:stCondLst>
                                        </p:cTn>
                                        <p:tgtEl>
                                          <p:spTgt spid="6"/>
                                        </p:tgtEl>
                                        <p:attrNameLst>
                                          <p:attrName>style.visibility</p:attrName>
                                        </p:attrNameLst>
                                      </p:cBhvr>
                                      <p:to>
                                        <p:strVal val="hidden"/>
                                      </p:to>
                                    </p:set>
                                  </p:childTnLst>
                                </p:cTn>
                              </p:par>
                            </p:childTnLst>
                          </p:cTn>
                        </p:par>
                        <p:par>
                          <p:cTn id="36" fill="hold">
                            <p:stCondLst>
                              <p:cond delay="280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750"/>
                                        <p:tgtEl>
                                          <p:spTgt spid="7"/>
                                        </p:tgtEl>
                                      </p:cBhvr>
                                    </p:animEffect>
                                  </p:childTnLst>
                                </p:cTn>
                              </p:par>
                            </p:childTnLst>
                          </p:cTn>
                        </p:par>
                        <p:par>
                          <p:cTn id="40" fill="hold">
                            <p:stCondLst>
                              <p:cond delay="28750"/>
                            </p:stCondLst>
                            <p:childTnLst>
                              <p:par>
                                <p:cTn id="41" presetID="10" presetClass="exit" presetSubtype="0" fill="hold" nodeType="afterEffect">
                                  <p:stCondLst>
                                    <p:cond delay="5000"/>
                                  </p:stCondLst>
                                  <p:childTnLst>
                                    <p:animEffect transition="out" filter="fade">
                                      <p:cBhvr>
                                        <p:cTn id="42" dur="750"/>
                                        <p:tgtEl>
                                          <p:spTgt spid="7"/>
                                        </p:tgtEl>
                                      </p:cBhvr>
                                    </p:animEffect>
                                    <p:set>
                                      <p:cBhvr>
                                        <p:cTn id="43" dur="1" fill="hold">
                                          <p:stCondLst>
                                            <p:cond delay="749"/>
                                          </p:stCondLst>
                                        </p:cTn>
                                        <p:tgtEl>
                                          <p:spTgt spid="7"/>
                                        </p:tgtEl>
                                        <p:attrNameLst>
                                          <p:attrName>style.visibility</p:attrName>
                                        </p:attrNameLst>
                                      </p:cBhvr>
                                      <p:to>
                                        <p:strVal val="hidden"/>
                                      </p:to>
                                    </p:set>
                                  </p:childTnLst>
                                </p:cTn>
                              </p:par>
                            </p:childTnLst>
                          </p:cTn>
                        </p:par>
                        <p:par>
                          <p:cTn id="44" fill="hold">
                            <p:stCondLst>
                              <p:cond delay="34500"/>
                            </p:stCondLst>
                            <p:childTnLst>
                              <p:par>
                                <p:cTn id="45" presetID="10" presetClass="entr" presetSubtype="0"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750"/>
                                        <p:tgtEl>
                                          <p:spTgt spid="28"/>
                                        </p:tgtEl>
                                      </p:cBhvr>
                                    </p:animEffect>
                                  </p:childTnLst>
                                </p:cTn>
                              </p:par>
                            </p:childTnLst>
                          </p:cTn>
                        </p:par>
                        <p:par>
                          <p:cTn id="48" fill="hold">
                            <p:stCondLst>
                              <p:cond delay="35250"/>
                            </p:stCondLst>
                            <p:childTnLst>
                              <p:par>
                                <p:cTn id="49" presetID="10" presetClass="exit" presetSubtype="0" fill="hold" nodeType="afterEffect">
                                  <p:stCondLst>
                                    <p:cond delay="5750"/>
                                  </p:stCondLst>
                                  <p:childTnLst>
                                    <p:animEffect transition="out" filter="fade">
                                      <p:cBhvr>
                                        <p:cTn id="50" dur="750"/>
                                        <p:tgtEl>
                                          <p:spTgt spid="28"/>
                                        </p:tgtEl>
                                      </p:cBhvr>
                                    </p:animEffect>
                                    <p:set>
                                      <p:cBhvr>
                                        <p:cTn id="51" dur="1" fill="hold">
                                          <p:stCondLst>
                                            <p:cond delay="749"/>
                                          </p:stCondLst>
                                        </p:cTn>
                                        <p:tgtEl>
                                          <p:spTgt spid="28"/>
                                        </p:tgtEl>
                                        <p:attrNameLst>
                                          <p:attrName>style.visibility</p:attrName>
                                        </p:attrNameLst>
                                      </p:cBhvr>
                                      <p:to>
                                        <p:strVal val="hidden"/>
                                      </p:to>
                                    </p:set>
                                  </p:childTnLst>
                                </p:cTn>
                              </p:par>
                            </p:childTnLst>
                          </p:cTn>
                        </p:par>
                        <p:par>
                          <p:cTn id="52" fill="hold">
                            <p:stCondLst>
                              <p:cond delay="41750"/>
                            </p:stCondLst>
                            <p:childTnLst>
                              <p:par>
                                <p:cTn id="53" presetID="10" presetClass="entr" presetSubtype="0"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750"/>
                                        <p:tgtEl>
                                          <p:spTgt spid="8"/>
                                        </p:tgtEl>
                                      </p:cBhvr>
                                    </p:animEffect>
                                  </p:childTnLst>
                                </p:cTn>
                              </p:par>
                            </p:childTnLst>
                          </p:cTn>
                        </p:par>
                        <p:par>
                          <p:cTn id="56" fill="hold">
                            <p:stCondLst>
                              <p:cond delay="42500"/>
                            </p:stCondLst>
                            <p:childTnLst>
                              <p:par>
                                <p:cTn id="57" presetID="10" presetClass="exit" presetSubtype="0" fill="hold" nodeType="afterEffect">
                                  <p:stCondLst>
                                    <p:cond delay="5000"/>
                                  </p:stCondLst>
                                  <p:childTnLst>
                                    <p:animEffect transition="out" filter="fade">
                                      <p:cBhvr>
                                        <p:cTn id="58" dur="750"/>
                                        <p:tgtEl>
                                          <p:spTgt spid="8"/>
                                        </p:tgtEl>
                                      </p:cBhvr>
                                    </p:animEffect>
                                    <p:set>
                                      <p:cBhvr>
                                        <p:cTn id="59" dur="1" fill="hold">
                                          <p:stCondLst>
                                            <p:cond delay="749"/>
                                          </p:stCondLst>
                                        </p:cTn>
                                        <p:tgtEl>
                                          <p:spTgt spid="8"/>
                                        </p:tgtEl>
                                        <p:attrNameLst>
                                          <p:attrName>style.visibility</p:attrName>
                                        </p:attrNameLst>
                                      </p:cBhvr>
                                      <p:to>
                                        <p:strVal val="hidden"/>
                                      </p:to>
                                    </p:set>
                                  </p:childTnLst>
                                </p:cTn>
                              </p:par>
                            </p:childTnLst>
                          </p:cTn>
                        </p:par>
                        <p:par>
                          <p:cTn id="60" fill="hold">
                            <p:stCondLst>
                              <p:cond delay="48250"/>
                            </p:stCondLst>
                            <p:childTnLst>
                              <p:par>
                                <p:cTn id="61" presetID="10"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750"/>
                                        <p:tgtEl>
                                          <p:spTgt spid="9"/>
                                        </p:tgtEl>
                                      </p:cBhvr>
                                    </p:animEffect>
                                  </p:childTnLst>
                                </p:cTn>
                              </p:par>
                            </p:childTnLst>
                          </p:cTn>
                        </p:par>
                        <p:par>
                          <p:cTn id="64" fill="hold">
                            <p:stCondLst>
                              <p:cond delay="49000"/>
                            </p:stCondLst>
                            <p:childTnLst>
                              <p:par>
                                <p:cTn id="65" presetID="10" presetClass="exit" presetSubtype="0" fill="hold" nodeType="afterEffect">
                                  <p:stCondLst>
                                    <p:cond delay="5000"/>
                                  </p:stCondLst>
                                  <p:childTnLst>
                                    <p:animEffect transition="out" filter="fade">
                                      <p:cBhvr>
                                        <p:cTn id="66" dur="750"/>
                                        <p:tgtEl>
                                          <p:spTgt spid="9"/>
                                        </p:tgtEl>
                                      </p:cBhvr>
                                    </p:animEffect>
                                    <p:set>
                                      <p:cBhvr>
                                        <p:cTn id="67" dur="1" fill="hold">
                                          <p:stCondLst>
                                            <p:cond delay="749"/>
                                          </p:stCondLst>
                                        </p:cTn>
                                        <p:tgtEl>
                                          <p:spTgt spid="9"/>
                                        </p:tgtEl>
                                        <p:attrNameLst>
                                          <p:attrName>style.visibility</p:attrName>
                                        </p:attrNameLst>
                                      </p:cBhvr>
                                      <p:to>
                                        <p:strVal val="hidden"/>
                                      </p:to>
                                    </p:set>
                                  </p:childTnLst>
                                </p:cTn>
                              </p:par>
                            </p:childTnLst>
                          </p:cTn>
                        </p:par>
                        <p:par>
                          <p:cTn id="68" fill="hold">
                            <p:stCondLst>
                              <p:cond delay="54750"/>
                            </p:stCondLst>
                            <p:childTnLst>
                              <p:par>
                                <p:cTn id="69" presetID="10" presetClass="entr" presetSubtype="0"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750"/>
                                        <p:tgtEl>
                                          <p:spTgt spid="10"/>
                                        </p:tgtEl>
                                      </p:cBhvr>
                                    </p:animEffect>
                                  </p:childTnLst>
                                </p:cTn>
                              </p:par>
                            </p:childTnLst>
                          </p:cTn>
                        </p:par>
                        <p:par>
                          <p:cTn id="72" fill="hold">
                            <p:stCondLst>
                              <p:cond delay="55500"/>
                            </p:stCondLst>
                            <p:childTnLst>
                              <p:par>
                                <p:cTn id="73" presetID="10" presetClass="exit" presetSubtype="0" fill="hold" nodeType="afterEffect">
                                  <p:stCondLst>
                                    <p:cond delay="5000"/>
                                  </p:stCondLst>
                                  <p:childTnLst>
                                    <p:animEffect transition="out" filter="fade">
                                      <p:cBhvr>
                                        <p:cTn id="74" dur="750"/>
                                        <p:tgtEl>
                                          <p:spTgt spid="10"/>
                                        </p:tgtEl>
                                      </p:cBhvr>
                                    </p:animEffect>
                                    <p:set>
                                      <p:cBhvr>
                                        <p:cTn id="75" dur="1" fill="hold">
                                          <p:stCondLst>
                                            <p:cond delay="749"/>
                                          </p:stCondLst>
                                        </p:cTn>
                                        <p:tgtEl>
                                          <p:spTgt spid="10"/>
                                        </p:tgtEl>
                                        <p:attrNameLst>
                                          <p:attrName>style.visibility</p:attrName>
                                        </p:attrNameLst>
                                      </p:cBhvr>
                                      <p:to>
                                        <p:strVal val="hidden"/>
                                      </p:to>
                                    </p:set>
                                  </p:childTnLst>
                                </p:cTn>
                              </p:par>
                            </p:childTnLst>
                          </p:cTn>
                        </p:par>
                        <p:par>
                          <p:cTn id="76" fill="hold">
                            <p:stCondLst>
                              <p:cond delay="61250"/>
                            </p:stCondLst>
                            <p:childTnLst>
                              <p:par>
                                <p:cTn id="77" presetID="10" presetClass="entr" presetSubtype="0" fill="hold"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750"/>
                                        <p:tgtEl>
                                          <p:spTgt spid="11"/>
                                        </p:tgtEl>
                                      </p:cBhvr>
                                    </p:animEffect>
                                  </p:childTnLst>
                                </p:cTn>
                              </p:par>
                            </p:childTnLst>
                          </p:cTn>
                        </p:par>
                        <p:par>
                          <p:cTn id="80" fill="hold">
                            <p:stCondLst>
                              <p:cond delay="62000"/>
                            </p:stCondLst>
                            <p:childTnLst>
                              <p:par>
                                <p:cTn id="81" presetID="10" presetClass="exit" presetSubtype="0" fill="hold" nodeType="afterEffect">
                                  <p:stCondLst>
                                    <p:cond delay="5000"/>
                                  </p:stCondLst>
                                  <p:childTnLst>
                                    <p:animEffect transition="out" filter="fade">
                                      <p:cBhvr>
                                        <p:cTn id="82" dur="750"/>
                                        <p:tgtEl>
                                          <p:spTgt spid="11"/>
                                        </p:tgtEl>
                                      </p:cBhvr>
                                    </p:animEffect>
                                    <p:set>
                                      <p:cBhvr>
                                        <p:cTn id="83" dur="1" fill="hold">
                                          <p:stCondLst>
                                            <p:cond delay="749"/>
                                          </p:stCondLst>
                                        </p:cTn>
                                        <p:tgtEl>
                                          <p:spTgt spid="11"/>
                                        </p:tgtEl>
                                        <p:attrNameLst>
                                          <p:attrName>style.visibility</p:attrName>
                                        </p:attrNameLst>
                                      </p:cBhvr>
                                      <p:to>
                                        <p:strVal val="hidden"/>
                                      </p:to>
                                    </p:set>
                                  </p:childTnLst>
                                </p:cTn>
                              </p:par>
                            </p:childTnLst>
                          </p:cTn>
                        </p:par>
                        <p:par>
                          <p:cTn id="84" fill="hold">
                            <p:stCondLst>
                              <p:cond delay="67750"/>
                            </p:stCondLst>
                            <p:childTnLst>
                              <p:par>
                                <p:cTn id="85" presetID="10" presetClass="entr" presetSubtype="0" fill="hold"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750"/>
                                        <p:tgtEl>
                                          <p:spTgt spid="12"/>
                                        </p:tgtEl>
                                      </p:cBhvr>
                                    </p:animEffect>
                                  </p:childTnLst>
                                </p:cTn>
                              </p:par>
                            </p:childTnLst>
                          </p:cTn>
                        </p:par>
                        <p:par>
                          <p:cTn id="88" fill="hold">
                            <p:stCondLst>
                              <p:cond delay="68500"/>
                            </p:stCondLst>
                            <p:childTnLst>
                              <p:par>
                                <p:cTn id="89" presetID="10" presetClass="exit" presetSubtype="0" fill="hold" nodeType="afterEffect">
                                  <p:stCondLst>
                                    <p:cond delay="5000"/>
                                  </p:stCondLst>
                                  <p:childTnLst>
                                    <p:animEffect transition="out" filter="fade">
                                      <p:cBhvr>
                                        <p:cTn id="90" dur="750"/>
                                        <p:tgtEl>
                                          <p:spTgt spid="12"/>
                                        </p:tgtEl>
                                      </p:cBhvr>
                                    </p:animEffect>
                                    <p:set>
                                      <p:cBhvr>
                                        <p:cTn id="91" dur="1" fill="hold">
                                          <p:stCondLst>
                                            <p:cond delay="749"/>
                                          </p:stCondLst>
                                        </p:cTn>
                                        <p:tgtEl>
                                          <p:spTgt spid="12"/>
                                        </p:tgtEl>
                                        <p:attrNameLst>
                                          <p:attrName>style.visibility</p:attrName>
                                        </p:attrNameLst>
                                      </p:cBhvr>
                                      <p:to>
                                        <p:strVal val="hidden"/>
                                      </p:to>
                                    </p:set>
                                  </p:childTnLst>
                                </p:cTn>
                              </p:par>
                            </p:childTnLst>
                          </p:cTn>
                        </p:par>
                        <p:par>
                          <p:cTn id="92" fill="hold">
                            <p:stCondLst>
                              <p:cond delay="74250"/>
                            </p:stCondLst>
                            <p:childTnLst>
                              <p:par>
                                <p:cTn id="93" presetID="10" presetClass="entr" presetSubtype="0" fill="hold"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750"/>
                                        <p:tgtEl>
                                          <p:spTgt spid="13"/>
                                        </p:tgtEl>
                                      </p:cBhvr>
                                    </p:animEffect>
                                  </p:childTnLst>
                                </p:cTn>
                              </p:par>
                            </p:childTnLst>
                          </p:cTn>
                        </p:par>
                        <p:par>
                          <p:cTn id="96" fill="hold">
                            <p:stCondLst>
                              <p:cond delay="75000"/>
                            </p:stCondLst>
                            <p:childTnLst>
                              <p:par>
                                <p:cTn id="97" presetID="10" presetClass="exit" presetSubtype="0" fill="hold" nodeType="afterEffect">
                                  <p:stCondLst>
                                    <p:cond delay="5000"/>
                                  </p:stCondLst>
                                  <p:childTnLst>
                                    <p:animEffect transition="out" filter="fade">
                                      <p:cBhvr>
                                        <p:cTn id="98" dur="750"/>
                                        <p:tgtEl>
                                          <p:spTgt spid="13"/>
                                        </p:tgtEl>
                                      </p:cBhvr>
                                    </p:animEffect>
                                    <p:set>
                                      <p:cBhvr>
                                        <p:cTn id="99" dur="1" fill="hold">
                                          <p:stCondLst>
                                            <p:cond delay="749"/>
                                          </p:stCondLst>
                                        </p:cTn>
                                        <p:tgtEl>
                                          <p:spTgt spid="13"/>
                                        </p:tgtEl>
                                        <p:attrNameLst>
                                          <p:attrName>style.visibility</p:attrName>
                                        </p:attrNameLst>
                                      </p:cBhvr>
                                      <p:to>
                                        <p:strVal val="hidden"/>
                                      </p:to>
                                    </p:set>
                                  </p:childTnLst>
                                </p:cTn>
                              </p:par>
                            </p:childTnLst>
                          </p:cTn>
                        </p:par>
                        <p:par>
                          <p:cTn id="100" fill="hold">
                            <p:stCondLst>
                              <p:cond delay="80750"/>
                            </p:stCondLst>
                            <p:childTnLst>
                              <p:par>
                                <p:cTn id="101" presetID="10" presetClass="entr" presetSubtype="0" fill="hold"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750"/>
                                        <p:tgtEl>
                                          <p:spTgt spid="14"/>
                                        </p:tgtEl>
                                      </p:cBhvr>
                                    </p:animEffect>
                                  </p:childTnLst>
                                </p:cTn>
                              </p:par>
                            </p:childTnLst>
                          </p:cTn>
                        </p:par>
                        <p:par>
                          <p:cTn id="104" fill="hold">
                            <p:stCondLst>
                              <p:cond delay="81500"/>
                            </p:stCondLst>
                            <p:childTnLst>
                              <p:par>
                                <p:cTn id="105" presetID="10" presetClass="exit" presetSubtype="0" fill="hold" nodeType="afterEffect">
                                  <p:stCondLst>
                                    <p:cond delay="5000"/>
                                  </p:stCondLst>
                                  <p:childTnLst>
                                    <p:animEffect transition="out" filter="fade">
                                      <p:cBhvr>
                                        <p:cTn id="106" dur="750"/>
                                        <p:tgtEl>
                                          <p:spTgt spid="14"/>
                                        </p:tgtEl>
                                      </p:cBhvr>
                                    </p:animEffect>
                                    <p:set>
                                      <p:cBhvr>
                                        <p:cTn id="107" dur="1" fill="hold">
                                          <p:stCondLst>
                                            <p:cond delay="749"/>
                                          </p:stCondLst>
                                        </p:cTn>
                                        <p:tgtEl>
                                          <p:spTgt spid="14"/>
                                        </p:tgtEl>
                                        <p:attrNameLst>
                                          <p:attrName>style.visibility</p:attrName>
                                        </p:attrNameLst>
                                      </p:cBhvr>
                                      <p:to>
                                        <p:strVal val="hidden"/>
                                      </p:to>
                                    </p:set>
                                  </p:childTnLst>
                                </p:cTn>
                              </p:par>
                            </p:childTnLst>
                          </p:cTn>
                        </p:par>
                        <p:par>
                          <p:cTn id="108" fill="hold">
                            <p:stCondLst>
                              <p:cond delay="87250"/>
                            </p:stCondLst>
                            <p:childTnLst>
                              <p:par>
                                <p:cTn id="109" presetID="10" presetClass="entr" presetSubtype="0" fill="hold" nodeType="after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fade">
                                      <p:cBhvr>
                                        <p:cTn id="111" dur="750"/>
                                        <p:tgtEl>
                                          <p:spTgt spid="15"/>
                                        </p:tgtEl>
                                      </p:cBhvr>
                                    </p:animEffect>
                                  </p:childTnLst>
                                </p:cTn>
                              </p:par>
                            </p:childTnLst>
                          </p:cTn>
                        </p:par>
                        <p:par>
                          <p:cTn id="112" fill="hold">
                            <p:stCondLst>
                              <p:cond delay="88000"/>
                            </p:stCondLst>
                            <p:childTnLst>
                              <p:par>
                                <p:cTn id="113" presetID="10" presetClass="exit" presetSubtype="0" fill="hold" nodeType="afterEffect">
                                  <p:stCondLst>
                                    <p:cond delay="5000"/>
                                  </p:stCondLst>
                                  <p:childTnLst>
                                    <p:animEffect transition="out" filter="fade">
                                      <p:cBhvr>
                                        <p:cTn id="114" dur="750"/>
                                        <p:tgtEl>
                                          <p:spTgt spid="15"/>
                                        </p:tgtEl>
                                      </p:cBhvr>
                                    </p:animEffect>
                                    <p:set>
                                      <p:cBhvr>
                                        <p:cTn id="115" dur="1" fill="hold">
                                          <p:stCondLst>
                                            <p:cond delay="749"/>
                                          </p:stCondLst>
                                        </p:cTn>
                                        <p:tgtEl>
                                          <p:spTgt spid="15"/>
                                        </p:tgtEl>
                                        <p:attrNameLst>
                                          <p:attrName>style.visibility</p:attrName>
                                        </p:attrNameLst>
                                      </p:cBhvr>
                                      <p:to>
                                        <p:strVal val="hidden"/>
                                      </p:to>
                                    </p:set>
                                  </p:childTnLst>
                                </p:cTn>
                              </p:par>
                            </p:childTnLst>
                          </p:cTn>
                        </p:par>
                        <p:par>
                          <p:cTn id="116" fill="hold">
                            <p:stCondLst>
                              <p:cond delay="93750"/>
                            </p:stCondLst>
                            <p:childTnLst>
                              <p:par>
                                <p:cTn id="117" presetID="10" presetClass="entr" presetSubtype="0" fill="hold" nodeType="after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fade">
                                      <p:cBhvr>
                                        <p:cTn id="119" dur="750"/>
                                        <p:tgtEl>
                                          <p:spTgt spid="16"/>
                                        </p:tgtEl>
                                      </p:cBhvr>
                                    </p:animEffect>
                                  </p:childTnLst>
                                </p:cTn>
                              </p:par>
                            </p:childTnLst>
                          </p:cTn>
                        </p:par>
                        <p:par>
                          <p:cTn id="120" fill="hold">
                            <p:stCondLst>
                              <p:cond delay="94500"/>
                            </p:stCondLst>
                            <p:childTnLst>
                              <p:par>
                                <p:cTn id="121" presetID="10" presetClass="exit" presetSubtype="0" fill="hold" nodeType="afterEffect">
                                  <p:stCondLst>
                                    <p:cond delay="5000"/>
                                  </p:stCondLst>
                                  <p:childTnLst>
                                    <p:animEffect transition="out" filter="fade">
                                      <p:cBhvr>
                                        <p:cTn id="122" dur="750"/>
                                        <p:tgtEl>
                                          <p:spTgt spid="16"/>
                                        </p:tgtEl>
                                      </p:cBhvr>
                                    </p:animEffect>
                                    <p:set>
                                      <p:cBhvr>
                                        <p:cTn id="123" dur="1" fill="hold">
                                          <p:stCondLst>
                                            <p:cond delay="749"/>
                                          </p:stCondLst>
                                        </p:cTn>
                                        <p:tgtEl>
                                          <p:spTgt spid="16"/>
                                        </p:tgtEl>
                                        <p:attrNameLst>
                                          <p:attrName>style.visibility</p:attrName>
                                        </p:attrNameLst>
                                      </p:cBhvr>
                                      <p:to>
                                        <p:strVal val="hidden"/>
                                      </p:to>
                                    </p:set>
                                  </p:childTnLst>
                                </p:cTn>
                              </p:par>
                            </p:childTnLst>
                          </p:cTn>
                        </p:par>
                        <p:par>
                          <p:cTn id="124" fill="hold">
                            <p:stCondLst>
                              <p:cond delay="100250"/>
                            </p:stCondLst>
                            <p:childTnLst>
                              <p:par>
                                <p:cTn id="125" presetID="10" presetClass="entr" presetSubtype="0" fill="hold" nodeType="after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750"/>
                                        <p:tgtEl>
                                          <p:spTgt spid="17"/>
                                        </p:tgtEl>
                                      </p:cBhvr>
                                    </p:animEffect>
                                  </p:childTnLst>
                                </p:cTn>
                              </p:par>
                            </p:childTnLst>
                          </p:cTn>
                        </p:par>
                        <p:par>
                          <p:cTn id="128" fill="hold">
                            <p:stCondLst>
                              <p:cond delay="101000"/>
                            </p:stCondLst>
                            <p:childTnLst>
                              <p:par>
                                <p:cTn id="129" presetID="10" presetClass="exit" presetSubtype="0" fill="hold" nodeType="afterEffect">
                                  <p:stCondLst>
                                    <p:cond delay="5000"/>
                                  </p:stCondLst>
                                  <p:childTnLst>
                                    <p:animEffect transition="out" filter="fade">
                                      <p:cBhvr>
                                        <p:cTn id="130" dur="750"/>
                                        <p:tgtEl>
                                          <p:spTgt spid="17"/>
                                        </p:tgtEl>
                                      </p:cBhvr>
                                    </p:animEffect>
                                    <p:set>
                                      <p:cBhvr>
                                        <p:cTn id="131" dur="1" fill="hold">
                                          <p:stCondLst>
                                            <p:cond delay="749"/>
                                          </p:stCondLst>
                                        </p:cTn>
                                        <p:tgtEl>
                                          <p:spTgt spid="17"/>
                                        </p:tgtEl>
                                        <p:attrNameLst>
                                          <p:attrName>style.visibility</p:attrName>
                                        </p:attrNameLst>
                                      </p:cBhvr>
                                      <p:to>
                                        <p:strVal val="hidden"/>
                                      </p:to>
                                    </p:set>
                                  </p:childTnLst>
                                </p:cTn>
                              </p:par>
                            </p:childTnLst>
                          </p:cTn>
                        </p:par>
                        <p:par>
                          <p:cTn id="132" fill="hold">
                            <p:stCondLst>
                              <p:cond delay="106750"/>
                            </p:stCondLst>
                            <p:childTnLst>
                              <p:par>
                                <p:cTn id="133" presetID="10" presetClass="entr" presetSubtype="0" fill="hold" nodeType="afterEffect">
                                  <p:stCondLst>
                                    <p:cond delay="0"/>
                                  </p:stCondLst>
                                  <p:childTnLst>
                                    <p:set>
                                      <p:cBhvr>
                                        <p:cTn id="134" dur="1" fill="hold">
                                          <p:stCondLst>
                                            <p:cond delay="0"/>
                                          </p:stCondLst>
                                        </p:cTn>
                                        <p:tgtEl>
                                          <p:spTgt spid="18"/>
                                        </p:tgtEl>
                                        <p:attrNameLst>
                                          <p:attrName>style.visibility</p:attrName>
                                        </p:attrNameLst>
                                      </p:cBhvr>
                                      <p:to>
                                        <p:strVal val="visible"/>
                                      </p:to>
                                    </p:set>
                                    <p:animEffect transition="in" filter="fade">
                                      <p:cBhvr>
                                        <p:cTn id="135" dur="750"/>
                                        <p:tgtEl>
                                          <p:spTgt spid="18"/>
                                        </p:tgtEl>
                                      </p:cBhvr>
                                    </p:animEffect>
                                  </p:childTnLst>
                                </p:cTn>
                              </p:par>
                            </p:childTnLst>
                          </p:cTn>
                        </p:par>
                        <p:par>
                          <p:cTn id="136" fill="hold">
                            <p:stCondLst>
                              <p:cond delay="107500"/>
                            </p:stCondLst>
                            <p:childTnLst>
                              <p:par>
                                <p:cTn id="137" presetID="10" presetClass="exit" presetSubtype="0" fill="hold" nodeType="afterEffect">
                                  <p:stCondLst>
                                    <p:cond delay="5000"/>
                                  </p:stCondLst>
                                  <p:childTnLst>
                                    <p:animEffect transition="out" filter="fade">
                                      <p:cBhvr>
                                        <p:cTn id="138" dur="750"/>
                                        <p:tgtEl>
                                          <p:spTgt spid="18"/>
                                        </p:tgtEl>
                                      </p:cBhvr>
                                    </p:animEffect>
                                    <p:set>
                                      <p:cBhvr>
                                        <p:cTn id="139" dur="1" fill="hold">
                                          <p:stCondLst>
                                            <p:cond delay="749"/>
                                          </p:stCondLst>
                                        </p:cTn>
                                        <p:tgtEl>
                                          <p:spTgt spid="18"/>
                                        </p:tgtEl>
                                        <p:attrNameLst>
                                          <p:attrName>style.visibility</p:attrName>
                                        </p:attrNameLst>
                                      </p:cBhvr>
                                      <p:to>
                                        <p:strVal val="hidden"/>
                                      </p:to>
                                    </p:set>
                                  </p:childTnLst>
                                </p:cTn>
                              </p:par>
                            </p:childTnLst>
                          </p:cTn>
                        </p:par>
                        <p:par>
                          <p:cTn id="140" fill="hold">
                            <p:stCondLst>
                              <p:cond delay="113250"/>
                            </p:stCondLst>
                            <p:childTnLst>
                              <p:par>
                                <p:cTn id="141" presetID="10" presetClass="entr" presetSubtype="0" fill="hold" nodeType="afterEffect">
                                  <p:stCondLst>
                                    <p:cond delay="0"/>
                                  </p:stCondLst>
                                  <p:childTnLst>
                                    <p:set>
                                      <p:cBhvr>
                                        <p:cTn id="142" dur="1" fill="hold">
                                          <p:stCondLst>
                                            <p:cond delay="0"/>
                                          </p:stCondLst>
                                        </p:cTn>
                                        <p:tgtEl>
                                          <p:spTgt spid="19"/>
                                        </p:tgtEl>
                                        <p:attrNameLst>
                                          <p:attrName>style.visibility</p:attrName>
                                        </p:attrNameLst>
                                      </p:cBhvr>
                                      <p:to>
                                        <p:strVal val="visible"/>
                                      </p:to>
                                    </p:set>
                                    <p:animEffect transition="in" filter="fade">
                                      <p:cBhvr>
                                        <p:cTn id="143" dur="750"/>
                                        <p:tgtEl>
                                          <p:spTgt spid="19"/>
                                        </p:tgtEl>
                                      </p:cBhvr>
                                    </p:animEffect>
                                  </p:childTnLst>
                                </p:cTn>
                              </p:par>
                            </p:childTnLst>
                          </p:cTn>
                        </p:par>
                        <p:par>
                          <p:cTn id="144" fill="hold">
                            <p:stCondLst>
                              <p:cond delay="114000"/>
                            </p:stCondLst>
                            <p:childTnLst>
                              <p:par>
                                <p:cTn id="145" presetID="10" presetClass="exit" presetSubtype="0" fill="hold" nodeType="afterEffect">
                                  <p:stCondLst>
                                    <p:cond delay="5000"/>
                                  </p:stCondLst>
                                  <p:childTnLst>
                                    <p:animEffect transition="out" filter="fade">
                                      <p:cBhvr>
                                        <p:cTn id="146" dur="750"/>
                                        <p:tgtEl>
                                          <p:spTgt spid="19"/>
                                        </p:tgtEl>
                                      </p:cBhvr>
                                    </p:animEffect>
                                    <p:set>
                                      <p:cBhvr>
                                        <p:cTn id="147" dur="1" fill="hold">
                                          <p:stCondLst>
                                            <p:cond delay="749"/>
                                          </p:stCondLst>
                                        </p:cTn>
                                        <p:tgtEl>
                                          <p:spTgt spid="19"/>
                                        </p:tgtEl>
                                        <p:attrNameLst>
                                          <p:attrName>style.visibility</p:attrName>
                                        </p:attrNameLst>
                                      </p:cBhvr>
                                      <p:to>
                                        <p:strVal val="hidden"/>
                                      </p:to>
                                    </p:set>
                                  </p:childTnLst>
                                </p:cTn>
                              </p:par>
                            </p:childTnLst>
                          </p:cTn>
                        </p:par>
                        <p:par>
                          <p:cTn id="148" fill="hold">
                            <p:stCondLst>
                              <p:cond delay="119750"/>
                            </p:stCondLst>
                            <p:childTnLst>
                              <p:par>
                                <p:cTn id="149" presetID="10" presetClass="entr" presetSubtype="0" fill="hold"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750"/>
                                        <p:tgtEl>
                                          <p:spTgt spid="20"/>
                                        </p:tgtEl>
                                      </p:cBhvr>
                                    </p:animEffect>
                                  </p:childTnLst>
                                </p:cTn>
                              </p:par>
                            </p:childTnLst>
                          </p:cTn>
                        </p:par>
                        <p:par>
                          <p:cTn id="152" fill="hold">
                            <p:stCondLst>
                              <p:cond delay="120500"/>
                            </p:stCondLst>
                            <p:childTnLst>
                              <p:par>
                                <p:cTn id="153" presetID="10" presetClass="exit" presetSubtype="0" fill="hold" nodeType="afterEffect">
                                  <p:stCondLst>
                                    <p:cond delay="5000"/>
                                  </p:stCondLst>
                                  <p:childTnLst>
                                    <p:animEffect transition="out" filter="fade">
                                      <p:cBhvr>
                                        <p:cTn id="154" dur="750"/>
                                        <p:tgtEl>
                                          <p:spTgt spid="20"/>
                                        </p:tgtEl>
                                      </p:cBhvr>
                                    </p:animEffect>
                                    <p:set>
                                      <p:cBhvr>
                                        <p:cTn id="155" dur="1" fill="hold">
                                          <p:stCondLst>
                                            <p:cond delay="749"/>
                                          </p:stCondLst>
                                        </p:cTn>
                                        <p:tgtEl>
                                          <p:spTgt spid="20"/>
                                        </p:tgtEl>
                                        <p:attrNameLst>
                                          <p:attrName>style.visibility</p:attrName>
                                        </p:attrNameLst>
                                      </p:cBhvr>
                                      <p:to>
                                        <p:strVal val="hidden"/>
                                      </p:to>
                                    </p:set>
                                  </p:childTnLst>
                                </p:cTn>
                              </p:par>
                            </p:childTnLst>
                          </p:cTn>
                        </p:par>
                        <p:par>
                          <p:cTn id="156" fill="hold">
                            <p:stCondLst>
                              <p:cond delay="126250"/>
                            </p:stCondLst>
                            <p:childTnLst>
                              <p:par>
                                <p:cTn id="157" presetID="10" presetClass="entr" presetSubtype="0" fill="hold" nodeType="after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fade">
                                      <p:cBhvr>
                                        <p:cTn id="159" dur="750"/>
                                        <p:tgtEl>
                                          <p:spTgt spid="21"/>
                                        </p:tgtEl>
                                      </p:cBhvr>
                                    </p:animEffect>
                                  </p:childTnLst>
                                </p:cTn>
                              </p:par>
                            </p:childTnLst>
                          </p:cTn>
                        </p:par>
                        <p:par>
                          <p:cTn id="160" fill="hold">
                            <p:stCondLst>
                              <p:cond delay="127000"/>
                            </p:stCondLst>
                            <p:childTnLst>
                              <p:par>
                                <p:cTn id="161" presetID="10" presetClass="exit" presetSubtype="0" fill="hold" nodeType="afterEffect">
                                  <p:stCondLst>
                                    <p:cond delay="5000"/>
                                  </p:stCondLst>
                                  <p:childTnLst>
                                    <p:animEffect transition="out" filter="fade">
                                      <p:cBhvr>
                                        <p:cTn id="162" dur="750"/>
                                        <p:tgtEl>
                                          <p:spTgt spid="21"/>
                                        </p:tgtEl>
                                      </p:cBhvr>
                                    </p:animEffect>
                                    <p:set>
                                      <p:cBhvr>
                                        <p:cTn id="163" dur="1" fill="hold">
                                          <p:stCondLst>
                                            <p:cond delay="749"/>
                                          </p:stCondLst>
                                        </p:cTn>
                                        <p:tgtEl>
                                          <p:spTgt spid="21"/>
                                        </p:tgtEl>
                                        <p:attrNameLst>
                                          <p:attrName>style.visibility</p:attrName>
                                        </p:attrNameLst>
                                      </p:cBhvr>
                                      <p:to>
                                        <p:strVal val="hidden"/>
                                      </p:to>
                                    </p:set>
                                  </p:childTnLst>
                                </p:cTn>
                              </p:par>
                            </p:childTnLst>
                          </p:cTn>
                        </p:par>
                        <p:par>
                          <p:cTn id="164" fill="hold">
                            <p:stCondLst>
                              <p:cond delay="132750"/>
                            </p:stCondLst>
                            <p:childTnLst>
                              <p:par>
                                <p:cTn id="165" presetID="10" presetClass="entr" presetSubtype="0" fill="hold" nodeType="afterEffect">
                                  <p:stCondLst>
                                    <p:cond delay="0"/>
                                  </p:stCondLst>
                                  <p:childTnLst>
                                    <p:set>
                                      <p:cBhvr>
                                        <p:cTn id="166" dur="1" fill="hold">
                                          <p:stCondLst>
                                            <p:cond delay="0"/>
                                          </p:stCondLst>
                                        </p:cTn>
                                        <p:tgtEl>
                                          <p:spTgt spid="22"/>
                                        </p:tgtEl>
                                        <p:attrNameLst>
                                          <p:attrName>style.visibility</p:attrName>
                                        </p:attrNameLst>
                                      </p:cBhvr>
                                      <p:to>
                                        <p:strVal val="visible"/>
                                      </p:to>
                                    </p:set>
                                    <p:animEffect transition="in" filter="fade">
                                      <p:cBhvr>
                                        <p:cTn id="167" dur="750"/>
                                        <p:tgtEl>
                                          <p:spTgt spid="22"/>
                                        </p:tgtEl>
                                      </p:cBhvr>
                                    </p:animEffect>
                                  </p:childTnLst>
                                </p:cTn>
                              </p:par>
                            </p:childTnLst>
                          </p:cTn>
                        </p:par>
                        <p:par>
                          <p:cTn id="168" fill="hold">
                            <p:stCondLst>
                              <p:cond delay="133500"/>
                            </p:stCondLst>
                            <p:childTnLst>
                              <p:par>
                                <p:cTn id="169" presetID="10" presetClass="exit" presetSubtype="0" fill="hold" nodeType="afterEffect">
                                  <p:stCondLst>
                                    <p:cond delay="5000"/>
                                  </p:stCondLst>
                                  <p:childTnLst>
                                    <p:animEffect transition="out" filter="fade">
                                      <p:cBhvr>
                                        <p:cTn id="170" dur="750"/>
                                        <p:tgtEl>
                                          <p:spTgt spid="22"/>
                                        </p:tgtEl>
                                      </p:cBhvr>
                                    </p:animEffect>
                                    <p:set>
                                      <p:cBhvr>
                                        <p:cTn id="171" dur="1" fill="hold">
                                          <p:stCondLst>
                                            <p:cond delay="749"/>
                                          </p:stCondLst>
                                        </p:cTn>
                                        <p:tgtEl>
                                          <p:spTgt spid="22"/>
                                        </p:tgtEl>
                                        <p:attrNameLst>
                                          <p:attrName>style.visibility</p:attrName>
                                        </p:attrNameLst>
                                      </p:cBhvr>
                                      <p:to>
                                        <p:strVal val="hidden"/>
                                      </p:to>
                                    </p:set>
                                  </p:childTnLst>
                                </p:cTn>
                              </p:par>
                            </p:childTnLst>
                          </p:cTn>
                        </p:par>
                        <p:par>
                          <p:cTn id="172" fill="hold">
                            <p:stCondLst>
                              <p:cond delay="139250"/>
                            </p:stCondLst>
                            <p:childTnLst>
                              <p:par>
                                <p:cTn id="173" presetID="10" presetClass="entr" presetSubtype="0" fill="hold" nodeType="after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fade">
                                      <p:cBhvr>
                                        <p:cTn id="175" dur="750"/>
                                        <p:tgtEl>
                                          <p:spTgt spid="24"/>
                                        </p:tgtEl>
                                      </p:cBhvr>
                                    </p:animEffect>
                                  </p:childTnLst>
                                </p:cTn>
                              </p:par>
                            </p:childTnLst>
                          </p:cTn>
                        </p:par>
                        <p:par>
                          <p:cTn id="176" fill="hold">
                            <p:stCondLst>
                              <p:cond delay="140000"/>
                            </p:stCondLst>
                            <p:childTnLst>
                              <p:par>
                                <p:cTn id="177" presetID="10" presetClass="exit" presetSubtype="0" fill="hold" nodeType="afterEffect">
                                  <p:stCondLst>
                                    <p:cond delay="5000"/>
                                  </p:stCondLst>
                                  <p:childTnLst>
                                    <p:animEffect transition="out" filter="fade">
                                      <p:cBhvr>
                                        <p:cTn id="178" dur="750"/>
                                        <p:tgtEl>
                                          <p:spTgt spid="24"/>
                                        </p:tgtEl>
                                      </p:cBhvr>
                                    </p:animEffect>
                                    <p:set>
                                      <p:cBhvr>
                                        <p:cTn id="179" dur="1" fill="hold">
                                          <p:stCondLst>
                                            <p:cond delay="749"/>
                                          </p:stCondLst>
                                        </p:cTn>
                                        <p:tgtEl>
                                          <p:spTgt spid="24"/>
                                        </p:tgtEl>
                                        <p:attrNameLst>
                                          <p:attrName>style.visibility</p:attrName>
                                        </p:attrNameLst>
                                      </p:cBhvr>
                                      <p:to>
                                        <p:strVal val="hidden"/>
                                      </p:to>
                                    </p:set>
                                  </p:childTnLst>
                                </p:cTn>
                              </p:par>
                            </p:childTnLst>
                          </p:cTn>
                        </p:par>
                        <p:par>
                          <p:cTn id="180" fill="hold">
                            <p:stCondLst>
                              <p:cond delay="145750"/>
                            </p:stCondLst>
                            <p:childTnLst>
                              <p:par>
                                <p:cTn id="181" presetID="10" presetClass="entr" presetSubtype="0" fill="hold" nodeType="afterEffect">
                                  <p:stCondLst>
                                    <p:cond delay="0"/>
                                  </p:stCondLst>
                                  <p:childTnLst>
                                    <p:set>
                                      <p:cBhvr>
                                        <p:cTn id="182" dur="1" fill="hold">
                                          <p:stCondLst>
                                            <p:cond delay="0"/>
                                          </p:stCondLst>
                                        </p:cTn>
                                        <p:tgtEl>
                                          <p:spTgt spid="25"/>
                                        </p:tgtEl>
                                        <p:attrNameLst>
                                          <p:attrName>style.visibility</p:attrName>
                                        </p:attrNameLst>
                                      </p:cBhvr>
                                      <p:to>
                                        <p:strVal val="visible"/>
                                      </p:to>
                                    </p:set>
                                    <p:animEffect transition="in" filter="fade">
                                      <p:cBhvr>
                                        <p:cTn id="183" dur="750"/>
                                        <p:tgtEl>
                                          <p:spTgt spid="25"/>
                                        </p:tgtEl>
                                      </p:cBhvr>
                                    </p:animEffect>
                                  </p:childTnLst>
                                </p:cTn>
                              </p:par>
                            </p:childTnLst>
                          </p:cTn>
                        </p:par>
                        <p:par>
                          <p:cTn id="184" fill="hold">
                            <p:stCondLst>
                              <p:cond delay="146500"/>
                            </p:stCondLst>
                            <p:childTnLst>
                              <p:par>
                                <p:cTn id="185" presetID="10" presetClass="exit" presetSubtype="0" fill="hold" nodeType="afterEffect">
                                  <p:stCondLst>
                                    <p:cond delay="20000"/>
                                  </p:stCondLst>
                                  <p:childTnLst>
                                    <p:animEffect transition="out" filter="fade">
                                      <p:cBhvr>
                                        <p:cTn id="186" dur="750"/>
                                        <p:tgtEl>
                                          <p:spTgt spid="25"/>
                                        </p:tgtEl>
                                      </p:cBhvr>
                                    </p:animEffect>
                                    <p:set>
                                      <p:cBhvr>
                                        <p:cTn id="187" dur="1" fill="hold">
                                          <p:stCondLst>
                                            <p:cond delay="749"/>
                                          </p:stCondLst>
                                        </p:cTn>
                                        <p:tgtEl>
                                          <p:spTgt spid="25"/>
                                        </p:tgtEl>
                                        <p:attrNameLst>
                                          <p:attrName>style.visibility</p:attrName>
                                        </p:attrNameLst>
                                      </p:cBhvr>
                                      <p:to>
                                        <p:strVal val="hidden"/>
                                      </p:to>
                                    </p:set>
                                  </p:childTnLst>
                                </p:cTn>
                              </p:par>
                            </p:childTnLst>
                          </p:cTn>
                        </p:par>
                        <p:par>
                          <p:cTn id="188" fill="hold">
                            <p:stCondLst>
                              <p:cond delay="167250"/>
                            </p:stCondLst>
                            <p:childTnLst>
                              <p:par>
                                <p:cTn id="189" presetID="10" presetClass="entr" presetSubtype="0" fill="hold" nodeType="afterEffect">
                                  <p:stCondLst>
                                    <p:cond delay="0"/>
                                  </p:stCondLst>
                                  <p:childTnLst>
                                    <p:set>
                                      <p:cBhvr>
                                        <p:cTn id="190" dur="1" fill="hold">
                                          <p:stCondLst>
                                            <p:cond delay="0"/>
                                          </p:stCondLst>
                                        </p:cTn>
                                        <p:tgtEl>
                                          <p:spTgt spid="26"/>
                                        </p:tgtEl>
                                        <p:attrNameLst>
                                          <p:attrName>style.visibility</p:attrName>
                                        </p:attrNameLst>
                                      </p:cBhvr>
                                      <p:to>
                                        <p:strVal val="visible"/>
                                      </p:to>
                                    </p:set>
                                    <p:animEffect transition="in" filter="fade">
                                      <p:cBhvr>
                                        <p:cTn id="191" dur="750"/>
                                        <p:tgtEl>
                                          <p:spTgt spid="26"/>
                                        </p:tgtEl>
                                      </p:cBhvr>
                                    </p:animEffect>
                                  </p:childTnLst>
                                </p:cTn>
                              </p:par>
                            </p:childTnLst>
                          </p:cTn>
                        </p:par>
                        <p:par>
                          <p:cTn id="192" fill="hold">
                            <p:stCondLst>
                              <p:cond delay="168000"/>
                            </p:stCondLst>
                            <p:childTnLst>
                              <p:par>
                                <p:cTn id="193" presetID="10" presetClass="exit" presetSubtype="0" fill="hold" nodeType="afterEffect">
                                  <p:stCondLst>
                                    <p:cond delay="5000"/>
                                  </p:stCondLst>
                                  <p:childTnLst>
                                    <p:animEffect transition="out" filter="fade">
                                      <p:cBhvr>
                                        <p:cTn id="194" dur="750"/>
                                        <p:tgtEl>
                                          <p:spTgt spid="26"/>
                                        </p:tgtEl>
                                      </p:cBhvr>
                                    </p:animEffect>
                                    <p:set>
                                      <p:cBhvr>
                                        <p:cTn id="195" dur="1" fill="hold">
                                          <p:stCondLst>
                                            <p:cond delay="74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228600"/>
          <a:ext cx="51816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352800" y="649069"/>
            <a:ext cx="2828723" cy="646331"/>
          </a:xfrm>
          <a:prstGeom prst="rect">
            <a:avLst/>
          </a:prstGeom>
          <a:noFill/>
        </p:spPr>
        <p:txBody>
          <a:bodyPr wrap="none" rtlCol="0">
            <a:spAutoFit/>
          </a:bodyPr>
          <a:lstStyle/>
          <a:p>
            <a:pPr algn="r"/>
            <a:r>
              <a:rPr lang="en-US" sz="3600" dirty="0" smtClean="0">
                <a:solidFill>
                  <a:srgbClr val="FFFF00"/>
                </a:solidFill>
              </a:rPr>
              <a:t>Do Something</a:t>
            </a:r>
            <a:endParaRPr lang="en-US" sz="3600" dirty="0">
              <a:solidFill>
                <a:srgbClr val="FFFF00"/>
              </a:solidFill>
            </a:endParaRPr>
          </a:p>
        </p:txBody>
      </p:sp>
      <p:sp>
        <p:nvSpPr>
          <p:cNvPr id="6" name="TextBox 5"/>
          <p:cNvSpPr txBox="1"/>
          <p:nvPr/>
        </p:nvSpPr>
        <p:spPr>
          <a:xfrm>
            <a:off x="3637682" y="1953652"/>
            <a:ext cx="3620928" cy="646331"/>
          </a:xfrm>
          <a:prstGeom prst="rect">
            <a:avLst/>
          </a:prstGeom>
          <a:noFill/>
        </p:spPr>
        <p:txBody>
          <a:bodyPr wrap="none" rtlCol="0">
            <a:spAutoFit/>
          </a:bodyPr>
          <a:lstStyle/>
          <a:p>
            <a:pPr algn="r"/>
            <a:r>
              <a:rPr lang="en-US" sz="3600" dirty="0" smtClean="0">
                <a:solidFill>
                  <a:srgbClr val="FFFF00"/>
                </a:solidFill>
              </a:rPr>
              <a:t>Predict Something</a:t>
            </a:r>
            <a:endParaRPr lang="en-US" sz="3600" dirty="0">
              <a:solidFill>
                <a:srgbClr val="FFFF00"/>
              </a:solidFill>
            </a:endParaRPr>
          </a:p>
        </p:txBody>
      </p:sp>
      <p:sp>
        <p:nvSpPr>
          <p:cNvPr id="7" name="TextBox 6"/>
          <p:cNvSpPr txBox="1"/>
          <p:nvPr/>
        </p:nvSpPr>
        <p:spPr>
          <a:xfrm>
            <a:off x="4191000" y="3258235"/>
            <a:ext cx="3348096" cy="646331"/>
          </a:xfrm>
          <a:prstGeom prst="rect">
            <a:avLst/>
          </a:prstGeom>
          <a:noFill/>
        </p:spPr>
        <p:txBody>
          <a:bodyPr wrap="none" rtlCol="0">
            <a:spAutoFit/>
          </a:bodyPr>
          <a:lstStyle/>
          <a:p>
            <a:pPr algn="r"/>
            <a:r>
              <a:rPr lang="en-US" sz="3600" dirty="0" smtClean="0">
                <a:solidFill>
                  <a:srgbClr val="FFFF00"/>
                </a:solidFill>
              </a:rPr>
              <a:t>Learn Something</a:t>
            </a:r>
            <a:endParaRPr lang="en-US" sz="3600" dirty="0">
              <a:solidFill>
                <a:srgbClr val="FFFF00"/>
              </a:solidFill>
            </a:endParaRPr>
          </a:p>
        </p:txBody>
      </p:sp>
      <p:sp>
        <p:nvSpPr>
          <p:cNvPr id="8" name="TextBox 7"/>
          <p:cNvSpPr txBox="1"/>
          <p:nvPr/>
        </p:nvSpPr>
        <p:spPr>
          <a:xfrm>
            <a:off x="4767161" y="4562818"/>
            <a:ext cx="3289427" cy="646331"/>
          </a:xfrm>
          <a:prstGeom prst="rect">
            <a:avLst/>
          </a:prstGeom>
          <a:noFill/>
        </p:spPr>
        <p:txBody>
          <a:bodyPr wrap="none" rtlCol="0">
            <a:spAutoFit/>
          </a:bodyPr>
          <a:lstStyle/>
          <a:p>
            <a:pPr algn="r"/>
            <a:r>
              <a:rPr lang="en-US" sz="3600" dirty="0" smtClean="0">
                <a:solidFill>
                  <a:srgbClr val="FFFF00"/>
                </a:solidFill>
              </a:rPr>
              <a:t>Store Something</a:t>
            </a:r>
            <a:endParaRPr lang="en-US" sz="3600" dirty="0">
              <a:solidFill>
                <a:srgbClr val="FFFF00"/>
              </a:solidFill>
            </a:endParaRPr>
          </a:p>
        </p:txBody>
      </p:sp>
      <p:sp>
        <p:nvSpPr>
          <p:cNvPr id="9" name="TextBox 8"/>
          <p:cNvSpPr txBox="1"/>
          <p:nvPr/>
        </p:nvSpPr>
        <p:spPr>
          <a:xfrm>
            <a:off x="5084788" y="5867399"/>
            <a:ext cx="3952750" cy="646331"/>
          </a:xfrm>
          <a:prstGeom prst="rect">
            <a:avLst/>
          </a:prstGeom>
          <a:noFill/>
        </p:spPr>
        <p:txBody>
          <a:bodyPr wrap="none" rtlCol="0">
            <a:spAutoFit/>
          </a:bodyPr>
          <a:lstStyle/>
          <a:p>
            <a:pPr algn="r"/>
            <a:r>
              <a:rPr lang="en-US" sz="3600" dirty="0" smtClean="0">
                <a:solidFill>
                  <a:srgbClr val="FFFF00"/>
                </a:solidFill>
              </a:rPr>
              <a:t>Measure Something</a:t>
            </a:r>
            <a:endParaRPr lang="en-US" sz="3600" dirty="0">
              <a:solidFill>
                <a:srgbClr val="FFFF00"/>
              </a:solidFill>
            </a:endParaRPr>
          </a:p>
        </p:txBody>
      </p:sp>
    </p:spTree>
    <p:extLst>
      <p:ext uri="{BB962C8B-B14F-4D97-AF65-F5344CB8AC3E}">
        <p14:creationId xmlns:p14="http://schemas.microsoft.com/office/powerpoint/2010/main" val="20457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828800"/>
          </a:xfrm>
        </p:spPr>
        <p:txBody>
          <a:bodyPr/>
          <a:lstStyle/>
          <a:p>
            <a:r>
              <a:rPr lang="en-US" dirty="0" smtClean="0">
                <a:solidFill>
                  <a:schemeClr val="bg1"/>
                </a:solidFill>
              </a:rPr>
              <a:t>What is data?</a:t>
            </a:r>
            <a:endParaRPr lang="en-US" dirty="0">
              <a:solidFill>
                <a:schemeClr val="bg1"/>
              </a:solidFill>
            </a:endParaRPr>
          </a:p>
        </p:txBody>
      </p:sp>
      <p:pic>
        <p:nvPicPr>
          <p:cNvPr id="3080" name="Picture 8" descr="http://conservation.townofsalisbury.org/wp-content/uploads/2010/12/surveydata1-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30200"/>
            <a:ext cx="2209800" cy="252068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kingsailfishmounts.com/UserFiles/FRESHWAT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274089"/>
            <a:ext cx="3798094" cy="1333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3084" name="Picture 12" descr="http://www.audio2usb.com/images/250px-Tdkc60casset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1447800"/>
            <a:ext cx="289366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www.thetransferstation.com/assets/images/slides/35mm-film-transfers.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329" b="100000" l="8449" r="89197">
                        <a14:foregroundMark x1="24792" y1="98339" x2="24792" y2="98339"/>
                        <a14:foregroundMark x1="54986" y1="74419" x2="54986" y2="74419"/>
                        <a14:foregroundMark x1="53740" y1="68106" x2="53740" y2="68106"/>
                        <a14:foregroundMark x1="50831" y1="64784" x2="50831" y2="64784"/>
                        <a14:foregroundMark x1="46676" y1="62791" x2="46676" y2="62791"/>
                        <a14:foregroundMark x1="45291" y1="62126" x2="45291" y2="62126"/>
                        <a14:foregroundMark x1="40720" y1="67774" x2="40720" y2="67774"/>
                        <a14:foregroundMark x1="44875" y1="66777" x2="44875" y2="66777"/>
                        <a14:foregroundMark x1="47784" y1="70100" x2="47784" y2="70100"/>
                        <a14:foregroundMark x1="67452" y1="76412" x2="67452" y2="76412"/>
                        <a14:foregroundMark x1="63435" y1="72757" x2="63435" y2="72757"/>
                        <a14:foregroundMark x1="58726" y1="71429" x2="58726" y2="71429"/>
                        <a14:foregroundMark x1="65097" y1="82060" x2="65097" y2="82060"/>
                        <a14:foregroundMark x1="59141" y1="70432" x2="59141" y2="70432"/>
                        <a14:foregroundMark x1="59695" y1="69767" x2="59695" y2="69767"/>
                        <a14:backgroundMark x1="40582" y1="64784" x2="40582" y2="64784"/>
                        <a14:backgroundMark x1="54155" y1="92691" x2="54155" y2="92691"/>
                        <a14:backgroundMark x1="51524" y1="96346" x2="51524" y2="96346"/>
                        <a14:backgroundMark x1="67036" y1="96346" x2="67036" y2="96346"/>
                        <a14:backgroundMark x1="64543" y1="96678" x2="64543" y2="96678"/>
                        <a14:backgroundMark x1="64266" y1="94352" x2="64266" y2="94352"/>
                        <a14:backgroundMark x1="80055" y1="94352" x2="80055" y2="94352"/>
                      </a14:backgroundRemoval>
                    </a14:imgEffect>
                  </a14:imgLayer>
                </a14:imgProps>
              </a:ext>
              <a:ext uri="{28A0092B-C50C-407E-A947-70E740481C1C}">
                <a14:useLocalDpi xmlns:a14="http://schemas.microsoft.com/office/drawing/2010/main" val="0"/>
              </a:ext>
            </a:extLst>
          </a:blip>
          <a:srcRect l="7817" r="17199"/>
          <a:stretch/>
        </p:blipFill>
        <p:spPr bwMode="auto">
          <a:xfrm>
            <a:off x="5334000" y="4953000"/>
            <a:ext cx="2514600" cy="139807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micropho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97283" l="0" r="100000">
                        <a14:foregroundMark x1="31502" y1="19565" x2="31502" y2="19565"/>
                        <a14:foregroundMark x1="21978" y1="16848" x2="21978" y2="16848"/>
                        <a14:foregroundMark x1="15751" y1="22826" x2="15751" y2="22826"/>
                        <a14:foregroundMark x1="82418" y1="30435" x2="82418" y2="30435"/>
                        <a14:foregroundMark x1="80586" y1="16848" x2="80586" y2="16848"/>
                        <a14:foregroundMark x1="86813" y1="15217" x2="86813" y2="15217"/>
                        <a14:foregroundMark x1="87546" y1="25000" x2="87546" y2="25000"/>
                        <a14:foregroundMark x1="85714" y1="30435" x2="85714" y2="30435"/>
                        <a14:foregroundMark x1="12088" y1="25543" x2="12088" y2="25543"/>
                        <a14:foregroundMark x1="10989" y1="25000" x2="10989" y2="25000"/>
                        <a14:foregroundMark x1="6593" y1="35326" x2="6593" y2="35326"/>
                        <a14:foregroundMark x1="7326" y1="30978" x2="7326" y2="30978"/>
                        <a14:foregroundMark x1="8791" y1="28261" x2="8791" y2="28261"/>
                        <a14:foregroundMark x1="11355" y1="23913" x2="11355" y2="23913"/>
                        <a14:foregroundMark x1="13553" y1="21739" x2="13553" y2="21739"/>
                        <a14:foregroundMark x1="13919" y1="21196" x2="13919" y2="21196"/>
                        <a14:foregroundMark x1="15751" y1="20109" x2="15751" y2="20109"/>
                        <a14:foregroundMark x1="4762" y1="38043" x2="4762" y2="38043"/>
                        <a14:foregroundMark x1="4029" y1="41304" x2="4029" y2="41304"/>
                        <a14:foregroundMark x1="47985" y1="62500" x2="47985" y2="62500"/>
                        <a14:foregroundMark x1="47619" y1="65217" x2="47619" y2="65217"/>
                        <a14:foregroundMark x1="39927" y1="78261" x2="39927" y2="78261"/>
                        <a14:foregroundMark x1="24176" y1="84783" x2="24176" y2="84783"/>
                        <a14:foregroundMark x1="32234" y1="83152" x2="32234" y2="83152"/>
                        <a14:foregroundMark x1="3663" y1="50000" x2="3663" y2="50000"/>
                        <a14:foregroundMark x1="3297" y1="45109" x2="3297" y2="45109"/>
                        <a14:foregroundMark x1="4396" y1="57609" x2="4396" y2="57609"/>
                        <a14:foregroundMark x1="27473" y1="84783" x2="27473" y2="84783"/>
                        <a14:foregroundMark x1="17216" y1="80978" x2="17216" y2="80978"/>
                        <a14:foregroundMark x1="15018" y1="78804" x2="15018" y2="78804"/>
                        <a14:foregroundMark x1="20147" y1="83696" x2="20147" y2="83696"/>
                        <a14:foregroundMark x1="10989" y1="73913" x2="10989" y2="73913"/>
                        <a14:foregroundMark x1="12454" y1="76630" x2="12454" y2="76630"/>
                        <a14:foregroundMark x1="9524" y1="70652" x2="9524" y2="70652"/>
                        <a14:foregroundMark x1="6960" y1="67935" x2="6960" y2="67935"/>
                        <a14:foregroundMark x1="8425" y1="71196" x2="8425" y2="71196"/>
                        <a14:foregroundMark x1="9524" y1="73370" x2="9524" y2="73370"/>
                        <a14:foregroundMark x1="5495" y1="63587" x2="5495" y2="63587"/>
                        <a14:foregroundMark x1="3663" y1="57609" x2="3663" y2="57609"/>
                        <a14:foregroundMark x1="3663" y1="54348" x2="3663" y2="54348"/>
                        <a14:foregroundMark x1="4396" y1="61413" x2="4396" y2="61413"/>
                        <a14:backgroundMark x1="58974" y1="63043" x2="58974" y2="63043"/>
                        <a14:backgroundMark x1="83516" y1="37500" x2="83516" y2="37500"/>
                        <a14:backgroundMark x1="87546" y1="31522" x2="87546" y2="31522"/>
                        <a14:backgroundMark x1="90842" y1="27717" x2="90842" y2="27717"/>
                        <a14:backgroundMark x1="93773" y1="26630" x2="93773" y2="26630"/>
                        <a14:backgroundMark x1="80952" y1="36413" x2="80952" y2="36413"/>
                        <a14:backgroundMark x1="85714" y1="33696" x2="85714" y2="33696"/>
                        <a14:backgroundMark x1="84615" y1="33696" x2="84615" y2="33696"/>
                        <a14:backgroundMark x1="86813" y1="31522" x2="86813" y2="31522"/>
                        <a14:backgroundMark x1="36264" y1="88587" x2="36264" y2="88587"/>
                        <a14:backgroundMark x1="26374" y1="89674" x2="26374" y2="89674"/>
                        <a14:backgroundMark x1="2198" y1="58152" x2="2198" y2="58152"/>
                        <a14:backgroundMark x1="5495" y1="77717" x2="5495" y2="78261"/>
                      </a14:backgroundRemoval>
                    </a14:imgEffect>
                  </a14:imgLayer>
                </a14:imgProps>
              </a:ext>
              <a:ext uri="{28A0092B-C50C-407E-A947-70E740481C1C}">
                <a14:useLocalDpi xmlns:a14="http://schemas.microsoft.com/office/drawing/2010/main" val="0"/>
              </a:ext>
            </a:extLst>
          </a:blip>
          <a:srcRect/>
          <a:stretch>
            <a:fillRect/>
          </a:stretch>
        </p:blipFill>
        <p:spPr bwMode="auto">
          <a:xfrm>
            <a:off x="6172200" y="1219200"/>
            <a:ext cx="260032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656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fade">
                                      <p:cBhvr>
                                        <p:cTn id="7" dur="500"/>
                                        <p:tgtEl>
                                          <p:spTgt spid="3080"/>
                                        </p:tgtEl>
                                      </p:cBhvr>
                                    </p:animEffect>
                                  </p:childTnLst>
                                </p:cTn>
                              </p:par>
                              <p:par>
                                <p:cTn id="8" presetID="10" presetClass="entr" presetSubtype="0" fill="hold" nodeType="withEffect">
                                  <p:stCondLst>
                                    <p:cond delay="2100"/>
                                  </p:stCondLst>
                                  <p:childTnLst>
                                    <p:set>
                                      <p:cBhvr>
                                        <p:cTn id="9" dur="1" fill="hold">
                                          <p:stCondLst>
                                            <p:cond delay="0"/>
                                          </p:stCondLst>
                                        </p:cTn>
                                        <p:tgtEl>
                                          <p:spTgt spid="3082"/>
                                        </p:tgtEl>
                                        <p:attrNameLst>
                                          <p:attrName>style.visibility</p:attrName>
                                        </p:attrNameLst>
                                      </p:cBhvr>
                                      <p:to>
                                        <p:strVal val="visible"/>
                                      </p:to>
                                    </p:set>
                                    <p:animEffect transition="in" filter="fade">
                                      <p:cBhvr>
                                        <p:cTn id="10" dur="500"/>
                                        <p:tgtEl>
                                          <p:spTgt spid="3082"/>
                                        </p:tgtEl>
                                      </p:cBhvr>
                                    </p:animEffect>
                                  </p:childTnLst>
                                </p:cTn>
                              </p:par>
                              <p:par>
                                <p:cTn id="11" presetID="10" presetClass="entr" presetSubtype="0" fill="hold" nodeType="withEffect">
                                  <p:stCondLst>
                                    <p:cond delay="750"/>
                                  </p:stCondLst>
                                  <p:childTnLst>
                                    <p:set>
                                      <p:cBhvr>
                                        <p:cTn id="12" dur="1" fill="hold">
                                          <p:stCondLst>
                                            <p:cond delay="0"/>
                                          </p:stCondLst>
                                        </p:cTn>
                                        <p:tgtEl>
                                          <p:spTgt spid="3086"/>
                                        </p:tgtEl>
                                        <p:attrNameLst>
                                          <p:attrName>style.visibility</p:attrName>
                                        </p:attrNameLst>
                                      </p:cBhvr>
                                      <p:to>
                                        <p:strVal val="visible"/>
                                      </p:to>
                                    </p:set>
                                    <p:animEffect transition="in" filter="fade">
                                      <p:cBhvr>
                                        <p:cTn id="13" dur="500"/>
                                        <p:tgtEl>
                                          <p:spTgt spid="3086"/>
                                        </p:tgtEl>
                                      </p:cBhvr>
                                    </p:animEffect>
                                  </p:childTnLst>
                                </p:cTn>
                              </p:par>
                            </p:childTnLst>
                          </p:cTn>
                        </p:par>
                        <p:par>
                          <p:cTn id="14" fill="hold">
                            <p:stCondLst>
                              <p:cond delay="2600"/>
                            </p:stCondLst>
                            <p:childTnLst>
                              <p:par>
                                <p:cTn id="15" presetID="10" presetClass="entr" presetSubtype="0" fill="hold" nodeType="after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828800"/>
          </a:xfrm>
        </p:spPr>
        <p:txBody>
          <a:bodyPr/>
          <a:lstStyle/>
          <a:p>
            <a:r>
              <a:rPr lang="en-US" dirty="0" smtClean="0">
                <a:solidFill>
                  <a:schemeClr val="bg1"/>
                </a:solidFill>
              </a:rPr>
              <a:t>What is a </a:t>
            </a:r>
            <a:r>
              <a:rPr lang="en-US" dirty="0" err="1" smtClean="0">
                <a:solidFill>
                  <a:schemeClr val="bg1"/>
                </a:solidFill>
              </a:rPr>
              <a:t>datastore</a:t>
            </a:r>
            <a:r>
              <a:rPr lang="en-US" dirty="0" smtClean="0">
                <a:solidFill>
                  <a:schemeClr val="bg1"/>
                </a:solidFill>
              </a:rPr>
              <a:t>?</a:t>
            </a:r>
            <a:endParaRPr lang="en-US" dirty="0">
              <a:solidFill>
                <a:schemeClr val="bg1"/>
              </a:solidFill>
            </a:endParaRPr>
          </a:p>
        </p:txBody>
      </p:sp>
      <p:pic>
        <p:nvPicPr>
          <p:cNvPr id="1026" name="Picture 2" descr="http://cloud.addictivetips.com/wp-content/uploads/2010/03/table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304801"/>
            <a:ext cx="4642848" cy="1752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dezine.com/products/powerpoint/learn/otherprograms/images/formattingexcel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614" y="762000"/>
            <a:ext cx="3086100"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row-tips.com/wp-content/uploads/2007/10/create-or-open-outlook-data-f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38600"/>
            <a:ext cx="3886200" cy="21007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ynafile.com/Data/Sites/1/images/paperless-employee-files3.jpg"/>
          <p:cNvPicPr>
            <a:picLocks noChangeAspect="1" noChangeArrowheads="1"/>
          </p:cNvPicPr>
          <p:nvPr/>
        </p:nvPicPr>
        <p:blipFill rotWithShape="1">
          <a:blip r:embed="rId5">
            <a:extLst>
              <a:ext uri="{28A0092B-C50C-407E-A947-70E740481C1C}">
                <a14:useLocalDpi xmlns:a14="http://schemas.microsoft.com/office/drawing/2010/main" val="0"/>
              </a:ext>
            </a:extLst>
          </a:blip>
          <a:srcRect l="18178" t="27502" r="13069"/>
          <a:stretch/>
        </p:blipFill>
        <p:spPr bwMode="auto">
          <a:xfrm>
            <a:off x="6629400" y="3175000"/>
            <a:ext cx="2180529" cy="333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86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150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2500"/>
                            </p:stCondLst>
                            <p:childTnLst>
                              <p:par>
                                <p:cTn id="13" presetID="10" presetClass="entr" presetSubtype="0" fill="hold" nodeType="afterEffect">
                                  <p:stCondLst>
                                    <p:cond delay="150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4500"/>
                            </p:stCondLst>
                            <p:childTnLst>
                              <p:par>
                                <p:cTn id="17" presetID="10" presetClass="entr" presetSubtype="0" fill="hold" nodeType="afterEffect">
                                  <p:stCondLst>
                                    <p:cond delay="250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828800"/>
          </a:xfrm>
        </p:spPr>
        <p:txBody>
          <a:bodyPr/>
          <a:lstStyle/>
          <a:p>
            <a:r>
              <a:rPr lang="en-US" dirty="0" smtClean="0">
                <a:solidFill>
                  <a:schemeClr val="bg1"/>
                </a:solidFill>
              </a:rPr>
              <a:t>What is a database?</a:t>
            </a:r>
            <a:endParaRPr lang="en-US" dirty="0">
              <a:solidFill>
                <a:schemeClr val="bg1"/>
              </a:solidFill>
            </a:endParaRPr>
          </a:p>
        </p:txBody>
      </p:sp>
      <p:pic>
        <p:nvPicPr>
          <p:cNvPr id="1026" name="Picture 2" descr="http://cloud.addictivetips.com/wp-content/uploads/2010/03/table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304801"/>
            <a:ext cx="4642848" cy="1752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dezine.com/products/powerpoint/learn/otherprograms/images/formattingexcel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614" y="762000"/>
            <a:ext cx="3086100"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row-tips.com/wp-content/uploads/2007/10/create-or-open-outlook-data-f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38600"/>
            <a:ext cx="3886200" cy="21007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ynafile.com/Data/Sites/1/images/paperless-employee-files3.jpg"/>
          <p:cNvPicPr>
            <a:picLocks noChangeAspect="1" noChangeArrowheads="1"/>
          </p:cNvPicPr>
          <p:nvPr/>
        </p:nvPicPr>
        <p:blipFill rotWithShape="1">
          <a:blip r:embed="rId5">
            <a:extLst>
              <a:ext uri="{28A0092B-C50C-407E-A947-70E740481C1C}">
                <a14:useLocalDpi xmlns:a14="http://schemas.microsoft.com/office/drawing/2010/main" val="0"/>
              </a:ext>
            </a:extLst>
          </a:blip>
          <a:srcRect l="18178" t="27502" r="13069"/>
          <a:stretch/>
        </p:blipFill>
        <p:spPr bwMode="auto">
          <a:xfrm>
            <a:off x="6629400" y="3175000"/>
            <a:ext cx="2180529" cy="3330245"/>
          </a:xfrm>
          <a:prstGeom prst="rect">
            <a:avLst/>
          </a:prstGeom>
          <a:noFill/>
          <a:extLst>
            <a:ext uri="{909E8E84-426E-40DD-AFC4-6F175D3DCCD1}">
              <a14:hiddenFill xmlns:a14="http://schemas.microsoft.com/office/drawing/2010/main">
                <a:solidFill>
                  <a:srgbClr val="FFFFFF"/>
                </a:solidFill>
              </a14:hiddenFill>
            </a:ext>
          </a:extLst>
        </p:spPr>
      </p:pic>
      <p:sp>
        <p:nvSpPr>
          <p:cNvPr id="3" name="&quot;No&quot; Symbol 2"/>
          <p:cNvSpPr/>
          <p:nvPr/>
        </p:nvSpPr>
        <p:spPr>
          <a:xfrm>
            <a:off x="1409700" y="3763697"/>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6343650" y="3514823"/>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quot;No&quot; Symbol 8"/>
          <p:cNvSpPr/>
          <p:nvPr/>
        </p:nvSpPr>
        <p:spPr>
          <a:xfrm>
            <a:off x="5579117" y="502140"/>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56864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3800" y="381000"/>
            <a:ext cx="8229600" cy="1828800"/>
          </a:xfrm>
        </p:spPr>
        <p:txBody>
          <a:bodyPr/>
          <a:lstStyle/>
          <a:p>
            <a:r>
              <a:rPr lang="en-US" dirty="0" smtClean="0">
                <a:solidFill>
                  <a:schemeClr val="bg1"/>
                </a:solidFill>
              </a:rPr>
              <a:t>What is a data system?</a:t>
            </a:r>
            <a:endParaRPr lang="en-US" dirty="0">
              <a:solidFill>
                <a:schemeClr val="bg1"/>
              </a:solidFill>
            </a:endParaRPr>
          </a:p>
        </p:txBody>
      </p:sp>
      <p:pic>
        <p:nvPicPr>
          <p:cNvPr id="3" name="Picture 2" descr="What is a &lt;strong&gt;database&lt;/strong&gt;? - Computer Business Review"/>
          <p:cNvPicPr>
            <a:picLocks noChangeAspect="1"/>
          </p:cNvPicPr>
          <p:nvPr/>
        </p:nvPicPr>
        <p:blipFill>
          <a:blip r:embed="rId3">
            <a:extLst>
              <a:ext uri="{BEBA8EAE-BF5A-486C-A8C5-ECC9F3942E4B}">
                <a14:imgProps xmlns:a14="http://schemas.microsoft.com/office/drawing/2010/main">
                  <a14:imgLayer r:embed="rId4">
                    <a14:imgEffect>
                      <a14:backgroundRemoval t="528" b="89974" l="9500" r="90000">
                        <a14:foregroundMark x1="20250" y1="53562" x2="20250" y2="53562"/>
                      </a14:backgroundRemoval>
                    </a14:imgEffect>
                  </a14:imgLayer>
                </a14:imgProps>
              </a:ext>
              <a:ext uri="{28A0092B-C50C-407E-A947-70E740481C1C}">
                <a14:useLocalDpi xmlns:a14="http://schemas.microsoft.com/office/drawing/2010/main" val="0"/>
              </a:ext>
            </a:extLst>
          </a:blip>
          <a:stretch>
            <a:fillRect/>
          </a:stretch>
        </p:blipFill>
        <p:spPr>
          <a:xfrm>
            <a:off x="582730" y="1833564"/>
            <a:ext cx="2065844" cy="1957387"/>
          </a:xfrm>
          <a:prstGeom prst="rect">
            <a:avLst/>
          </a:prstGeom>
        </p:spPr>
      </p:pic>
      <p:grpSp>
        <p:nvGrpSpPr>
          <p:cNvPr id="1045" name="Group 1044"/>
          <p:cNvGrpSpPr/>
          <p:nvPr/>
        </p:nvGrpSpPr>
        <p:grpSpPr>
          <a:xfrm>
            <a:off x="58927" y="3810001"/>
            <a:ext cx="1649080" cy="2771437"/>
            <a:chOff x="58927" y="3810001"/>
            <a:chExt cx="1649080" cy="2771437"/>
          </a:xfrm>
        </p:grpSpPr>
        <p:pic>
          <p:nvPicPr>
            <p:cNvPr id="4" name="Picture 3" descr="&lt;strong&gt;Trimble&lt;/strong&gt; Juno 3B and 3D handhelds | Flickr - Photo Sharing!"/>
            <p:cNvPicPr>
              <a:picLocks noChangeAspect="1"/>
            </p:cNvPicPr>
            <p:nvPr/>
          </p:nvPicPr>
          <p:blipFill>
            <a:blip r:embed="rId5" cstate="print">
              <a:extLst>
                <a:ext uri="{BEBA8EAE-BF5A-486C-A8C5-ECC9F3942E4B}">
                  <a14:imgProps xmlns:a14="http://schemas.microsoft.com/office/drawing/2010/main">
                    <a14:imgLayer r:embed="rId6">
                      <a14:imgEffect>
                        <a14:backgroundRemoval t="2600" b="96600" l="6402" r="92378"/>
                      </a14:imgEffect>
                    </a14:imgLayer>
                  </a14:imgProps>
                </a:ext>
                <a:ext uri="{28A0092B-C50C-407E-A947-70E740481C1C}">
                  <a14:useLocalDpi xmlns:a14="http://schemas.microsoft.com/office/drawing/2010/main" val="0"/>
                </a:ext>
              </a:extLst>
            </a:blip>
            <a:stretch>
              <a:fillRect/>
            </a:stretch>
          </p:blipFill>
          <p:spPr>
            <a:xfrm>
              <a:off x="1178409" y="5748566"/>
              <a:ext cx="529598" cy="807314"/>
            </a:xfrm>
            <a:prstGeom prst="rect">
              <a:avLst/>
            </a:prstGeom>
            <a:effectLst>
              <a:glow rad="101600">
                <a:schemeClr val="bg1">
                  <a:alpha val="60000"/>
                </a:schemeClr>
              </a:glow>
            </a:effectLst>
          </p:spPr>
        </p:pic>
        <p:pic>
          <p:nvPicPr>
            <p:cNvPr id="6" name="Picture 5" descr="Wacom Splash &lt;strong&gt;Entry&lt;/strong&gt;-level &lt;strong&gt;Tablet&lt;/strong&gt; - PctechPortal"/>
            <p:cNvPicPr>
              <a:picLocks noChangeAspect="1"/>
            </p:cNvPicPr>
            <p:nvPr/>
          </p:nvPicPr>
          <p:blipFill>
            <a:blip r:embed="rId7" cstate="print">
              <a:extLst>
                <a:ext uri="{BEBA8EAE-BF5A-486C-A8C5-ECC9F3942E4B}">
                  <a14:imgProps xmlns:a14="http://schemas.microsoft.com/office/drawing/2010/main">
                    <a14:imgLayer r:embed="rId8">
                      <a14:imgEffect>
                        <a14:backgroundRemoval t="2786" b="100000" l="0" r="99111"/>
                      </a14:imgEffect>
                    </a14:imgLayer>
                  </a14:imgProps>
                </a:ext>
                <a:ext uri="{28A0092B-C50C-407E-A947-70E740481C1C}">
                  <a14:useLocalDpi xmlns:a14="http://schemas.microsoft.com/office/drawing/2010/main" val="0"/>
                </a:ext>
              </a:extLst>
            </a:blip>
            <a:stretch>
              <a:fillRect/>
            </a:stretch>
          </p:blipFill>
          <p:spPr>
            <a:xfrm rot="18853469">
              <a:off x="-44614" y="4624772"/>
              <a:ext cx="1024034" cy="816952"/>
            </a:xfrm>
            <a:prstGeom prst="rect">
              <a:avLst/>
            </a:prstGeom>
            <a:effectLst>
              <a:glow rad="177800">
                <a:schemeClr val="bg1">
                  <a:alpha val="60000"/>
                </a:schemeClr>
              </a:glow>
            </a:effectLst>
          </p:spPr>
        </p:pic>
        <p:pic>
          <p:nvPicPr>
            <p:cNvPr id="7" name="Picture 6" descr="Fichier:&lt;strong&gt;Clipboard&lt;/strong&gt;.svg — Wiktionnair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024" y="5723166"/>
              <a:ext cx="858272" cy="858272"/>
            </a:xfrm>
            <a:prstGeom prst="rect">
              <a:avLst/>
            </a:prstGeom>
          </p:spPr>
        </p:pic>
        <p:cxnSp>
          <p:nvCxnSpPr>
            <p:cNvPr id="12" name="Straight Connector 11"/>
            <p:cNvCxnSpPr/>
            <p:nvPr/>
          </p:nvCxnSpPr>
          <p:spPr>
            <a:xfrm flipV="1">
              <a:off x="1031296" y="3810001"/>
              <a:ext cx="422347" cy="152399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48" name="Group 1047"/>
          <p:cNvGrpSpPr/>
          <p:nvPr/>
        </p:nvGrpSpPr>
        <p:grpSpPr>
          <a:xfrm>
            <a:off x="2578935" y="1840791"/>
            <a:ext cx="6405516" cy="1760349"/>
            <a:chOff x="2578935" y="1840791"/>
            <a:chExt cx="6405516" cy="1760349"/>
          </a:xfrm>
        </p:grpSpPr>
        <p:pic>
          <p:nvPicPr>
            <p:cNvPr id="17" name="Picture 16" descr="&lt;strong&gt;Server&lt;/strong&gt; Vs Me | Nothing To Post"/>
            <p:cNvPicPr>
              <a:picLocks noChangeAspect="1"/>
            </p:cNvPicPr>
            <p:nvPr/>
          </p:nvPicPr>
          <p:blipFill>
            <a:blip r:embed="rId10" cstate="print">
              <a:extLst>
                <a:ext uri="{BEBA8EAE-BF5A-486C-A8C5-ECC9F3942E4B}">
                  <a14:imgProps xmlns:a14="http://schemas.microsoft.com/office/drawing/2010/main">
                    <a14:imgLayer r:embed="rId11">
                      <a14:imgEffect>
                        <a14:backgroundRemoval t="5277" b="91955" l="9970" r="93021"/>
                      </a14:imgEffect>
                    </a14:imgLayer>
                  </a14:imgProps>
                </a:ext>
                <a:ext uri="{28A0092B-C50C-407E-A947-70E740481C1C}">
                  <a14:useLocalDpi xmlns:a14="http://schemas.microsoft.com/office/drawing/2010/main" val="0"/>
                </a:ext>
              </a:extLst>
            </a:blip>
            <a:stretch>
              <a:fillRect/>
            </a:stretch>
          </p:blipFill>
          <p:spPr>
            <a:xfrm>
              <a:off x="3898725" y="1840791"/>
              <a:ext cx="1527362" cy="1760349"/>
            </a:xfrm>
            <a:prstGeom prst="rect">
              <a:avLst/>
            </a:prstGeom>
          </p:spPr>
        </p:pic>
        <p:pic>
          <p:nvPicPr>
            <p:cNvPr id="18" name="Picture 17" descr="File:Chromium (&lt;strong&gt;web&lt;/strong&gt; &lt;strong&gt;browser&lt;/strong&gt;).png - Wikimedia Commons"/>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69029" y="2013956"/>
              <a:ext cx="2415422" cy="1450881"/>
            </a:xfrm>
            <a:prstGeom prst="rect">
              <a:avLst/>
            </a:prstGeom>
          </p:spPr>
        </p:pic>
        <p:cxnSp>
          <p:nvCxnSpPr>
            <p:cNvPr id="21" name="Straight Connector 20"/>
            <p:cNvCxnSpPr/>
            <p:nvPr/>
          </p:nvCxnSpPr>
          <p:spPr>
            <a:xfrm>
              <a:off x="2578935" y="2709827"/>
              <a:ext cx="1287914" cy="222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7" idx="3"/>
            </p:cNvCxnSpPr>
            <p:nvPr/>
          </p:nvCxnSpPr>
          <p:spPr>
            <a:xfrm>
              <a:off x="5426087" y="2720966"/>
              <a:ext cx="1006842" cy="2927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47" name="Group 1046"/>
          <p:cNvGrpSpPr/>
          <p:nvPr/>
        </p:nvGrpSpPr>
        <p:grpSpPr>
          <a:xfrm>
            <a:off x="2419906" y="3272547"/>
            <a:ext cx="5570140" cy="3065334"/>
            <a:chOff x="2419906" y="3272547"/>
            <a:chExt cx="5570140" cy="3065334"/>
          </a:xfrm>
        </p:grpSpPr>
        <p:pic>
          <p:nvPicPr>
            <p:cNvPr id="26" name="Picture 25" descr="Datei:&lt;strong&gt;R logo&lt;/strong&gt;.svg – Wikiversity"/>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05307" y="5032251"/>
              <a:ext cx="1684739" cy="1305630"/>
            </a:xfrm>
            <a:prstGeom prst="rect">
              <a:avLst/>
            </a:prstGeom>
          </p:spPr>
        </p:pic>
        <p:cxnSp>
          <p:nvCxnSpPr>
            <p:cNvPr id="28" name="Straight Connector 27"/>
            <p:cNvCxnSpPr/>
            <p:nvPr/>
          </p:nvCxnSpPr>
          <p:spPr>
            <a:xfrm flipH="1" flipV="1">
              <a:off x="2419906" y="3272547"/>
              <a:ext cx="4312584" cy="168045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46" name="Group 1045"/>
          <p:cNvGrpSpPr/>
          <p:nvPr/>
        </p:nvGrpSpPr>
        <p:grpSpPr>
          <a:xfrm>
            <a:off x="2180278" y="3730252"/>
            <a:ext cx="3274498" cy="2851186"/>
            <a:chOff x="2180278" y="3730252"/>
            <a:chExt cx="3274498" cy="2851186"/>
          </a:xfrm>
        </p:grpSpPr>
        <p:pic>
          <p:nvPicPr>
            <p:cNvPr id="19" name="Picture 18" descr="2010 - How to use non-&lt;strong&gt;browser&lt;/strong&gt; &lt;strong&gt;forms&lt;/strong&gt; created by Infopath ..."/>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10141" y="4722157"/>
              <a:ext cx="2644635" cy="1859281"/>
            </a:xfrm>
            <a:prstGeom prst="rect">
              <a:avLst/>
            </a:prstGeom>
          </p:spPr>
        </p:pic>
        <p:cxnSp>
          <p:nvCxnSpPr>
            <p:cNvPr id="29" name="Straight Connector 28"/>
            <p:cNvCxnSpPr/>
            <p:nvPr/>
          </p:nvCxnSpPr>
          <p:spPr>
            <a:xfrm flipH="1" flipV="1">
              <a:off x="2180278" y="3730252"/>
              <a:ext cx="1172522" cy="90364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686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45"/>
                                        </p:tgtEl>
                                        <p:attrNameLst>
                                          <p:attrName>style.visibility</p:attrName>
                                        </p:attrNameLst>
                                      </p:cBhvr>
                                      <p:to>
                                        <p:strVal val="visible"/>
                                      </p:to>
                                    </p:set>
                                    <p:animEffect transition="in" filter="wipe(up)">
                                      <p:cBhvr>
                                        <p:cTn id="12" dur="500"/>
                                        <p:tgtEl>
                                          <p:spTgt spid="10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46"/>
                                        </p:tgtEl>
                                        <p:attrNameLst>
                                          <p:attrName>style.visibility</p:attrName>
                                        </p:attrNameLst>
                                      </p:cBhvr>
                                      <p:to>
                                        <p:strVal val="visible"/>
                                      </p:to>
                                    </p:set>
                                    <p:animEffect transition="in" filter="wipe(left)">
                                      <p:cBhvr>
                                        <p:cTn id="17" dur="500"/>
                                        <p:tgtEl>
                                          <p:spTgt spid="10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47"/>
                                        </p:tgtEl>
                                        <p:attrNameLst>
                                          <p:attrName>style.visibility</p:attrName>
                                        </p:attrNameLst>
                                      </p:cBhvr>
                                      <p:to>
                                        <p:strVal val="visible"/>
                                      </p:to>
                                    </p:set>
                                    <p:animEffect transition="in" filter="wipe(left)">
                                      <p:cBhvr>
                                        <p:cTn id="22" dur="500"/>
                                        <p:tgtEl>
                                          <p:spTgt spid="10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48"/>
                                        </p:tgtEl>
                                        <p:attrNameLst>
                                          <p:attrName>style.visibility</p:attrName>
                                        </p:attrNameLst>
                                      </p:cBhvr>
                                      <p:to>
                                        <p:strVal val="visible"/>
                                      </p:to>
                                    </p:set>
                                    <p:animEffect transition="in" filter="wipe(left)">
                                      <p:cBhvr>
                                        <p:cTn id="27" dur="5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cookie_monster.jpg"/>
          <p:cNvPicPr>
            <a:picLocks noChangeAspect="1"/>
          </p:cNvPicPr>
          <p:nvPr/>
        </p:nvPicPr>
        <p:blipFill>
          <a:blip r:embed="rId2" cstate="print"/>
          <a:stretch>
            <a:fillRect/>
          </a:stretch>
        </p:blipFill>
        <p:spPr>
          <a:xfrm>
            <a:off x="3200400" y="685800"/>
            <a:ext cx="5427408" cy="5257800"/>
          </a:xfrm>
          <a:prstGeom prst="rect">
            <a:avLst/>
          </a:prstGeom>
        </p:spPr>
      </p:pic>
      <p:sp>
        <p:nvSpPr>
          <p:cNvPr id="7" name="TextBox 6"/>
          <p:cNvSpPr txBox="1"/>
          <p:nvPr/>
        </p:nvSpPr>
        <p:spPr>
          <a:xfrm>
            <a:off x="152400" y="457200"/>
            <a:ext cx="2844753" cy="5632311"/>
          </a:xfrm>
          <a:prstGeom prst="rect">
            <a:avLst/>
          </a:prstGeom>
          <a:noFill/>
        </p:spPr>
        <p:txBody>
          <a:bodyPr wrap="none" rtlCol="0">
            <a:spAutoFit/>
          </a:bodyPr>
          <a:lstStyle/>
          <a:p>
            <a:pPr algn="r"/>
            <a:r>
              <a:rPr lang="en-US" sz="6000" dirty="0" smtClean="0">
                <a:solidFill>
                  <a:srgbClr val="FFFF00"/>
                </a:solidFill>
              </a:rPr>
              <a:t>Care</a:t>
            </a:r>
          </a:p>
          <a:p>
            <a:pPr algn="r"/>
            <a:r>
              <a:rPr lang="en-US" sz="6000" dirty="0" smtClean="0">
                <a:solidFill>
                  <a:srgbClr val="FFFF00"/>
                </a:solidFill>
              </a:rPr>
              <a:t>And</a:t>
            </a:r>
          </a:p>
          <a:p>
            <a:pPr algn="r"/>
            <a:r>
              <a:rPr lang="en-US" sz="6000" dirty="0" smtClean="0">
                <a:solidFill>
                  <a:srgbClr val="FFFF00"/>
                </a:solidFill>
              </a:rPr>
              <a:t>Feeding</a:t>
            </a:r>
          </a:p>
          <a:p>
            <a:pPr algn="r"/>
            <a:r>
              <a:rPr lang="en-US" sz="6000" dirty="0" smtClean="0">
                <a:solidFill>
                  <a:srgbClr val="FFFF00"/>
                </a:solidFill>
              </a:rPr>
              <a:t>Of The</a:t>
            </a:r>
          </a:p>
          <a:p>
            <a:pPr algn="r"/>
            <a:r>
              <a:rPr lang="en-US" sz="6000" dirty="0" smtClean="0">
                <a:solidFill>
                  <a:srgbClr val="FFFF00"/>
                </a:solidFill>
              </a:rPr>
              <a:t>Data</a:t>
            </a:r>
          </a:p>
          <a:p>
            <a:pPr algn="r"/>
            <a:r>
              <a:rPr lang="en-US" sz="6000" dirty="0" smtClean="0">
                <a:solidFill>
                  <a:srgbClr val="FFFF00"/>
                </a:solidFill>
              </a:rPr>
              <a:t>Monster</a:t>
            </a:r>
            <a:endParaRPr lang="en-US" sz="6000" dirty="0">
              <a:solidFill>
                <a:srgbClr val="FFFF00"/>
              </a:solidFill>
            </a:endParaRPr>
          </a:p>
        </p:txBody>
      </p:sp>
    </p:spTree>
    <p:extLst>
      <p:ext uri="{BB962C8B-B14F-4D97-AF65-F5344CB8AC3E}">
        <p14:creationId xmlns:p14="http://schemas.microsoft.com/office/powerpoint/2010/main" val="1243924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228600"/>
          <a:ext cx="51816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352800" y="649069"/>
            <a:ext cx="2828723" cy="646331"/>
          </a:xfrm>
          <a:prstGeom prst="rect">
            <a:avLst/>
          </a:prstGeom>
          <a:noFill/>
        </p:spPr>
        <p:txBody>
          <a:bodyPr wrap="none" rtlCol="0">
            <a:spAutoFit/>
          </a:bodyPr>
          <a:lstStyle/>
          <a:p>
            <a:pPr algn="r"/>
            <a:r>
              <a:rPr lang="en-US" sz="3600" dirty="0" smtClean="0">
                <a:solidFill>
                  <a:srgbClr val="FFFF00"/>
                </a:solidFill>
              </a:rPr>
              <a:t>Do Something</a:t>
            </a:r>
            <a:endParaRPr lang="en-US" sz="3600" dirty="0">
              <a:solidFill>
                <a:srgbClr val="FFFF00"/>
              </a:solidFill>
            </a:endParaRPr>
          </a:p>
        </p:txBody>
      </p:sp>
      <p:sp>
        <p:nvSpPr>
          <p:cNvPr id="6" name="TextBox 5"/>
          <p:cNvSpPr txBox="1"/>
          <p:nvPr/>
        </p:nvSpPr>
        <p:spPr>
          <a:xfrm>
            <a:off x="3637682" y="1953652"/>
            <a:ext cx="3620928" cy="646331"/>
          </a:xfrm>
          <a:prstGeom prst="rect">
            <a:avLst/>
          </a:prstGeom>
          <a:noFill/>
        </p:spPr>
        <p:txBody>
          <a:bodyPr wrap="none" rtlCol="0">
            <a:spAutoFit/>
          </a:bodyPr>
          <a:lstStyle/>
          <a:p>
            <a:pPr algn="r"/>
            <a:r>
              <a:rPr lang="en-US" sz="3600" dirty="0" smtClean="0">
                <a:solidFill>
                  <a:srgbClr val="FFFF00"/>
                </a:solidFill>
              </a:rPr>
              <a:t>Predict Something</a:t>
            </a:r>
            <a:endParaRPr lang="en-US" sz="3600" dirty="0">
              <a:solidFill>
                <a:srgbClr val="FFFF00"/>
              </a:solidFill>
            </a:endParaRPr>
          </a:p>
        </p:txBody>
      </p:sp>
      <p:sp>
        <p:nvSpPr>
          <p:cNvPr id="7" name="TextBox 6"/>
          <p:cNvSpPr txBox="1"/>
          <p:nvPr/>
        </p:nvSpPr>
        <p:spPr>
          <a:xfrm>
            <a:off x="4191000" y="3258235"/>
            <a:ext cx="3348096" cy="646331"/>
          </a:xfrm>
          <a:prstGeom prst="rect">
            <a:avLst/>
          </a:prstGeom>
          <a:noFill/>
        </p:spPr>
        <p:txBody>
          <a:bodyPr wrap="none" rtlCol="0">
            <a:spAutoFit/>
          </a:bodyPr>
          <a:lstStyle/>
          <a:p>
            <a:pPr algn="r"/>
            <a:r>
              <a:rPr lang="en-US" sz="3600" dirty="0" smtClean="0">
                <a:solidFill>
                  <a:srgbClr val="FFFF00"/>
                </a:solidFill>
              </a:rPr>
              <a:t>Learn Something</a:t>
            </a:r>
            <a:endParaRPr lang="en-US" sz="3600" dirty="0">
              <a:solidFill>
                <a:srgbClr val="FFFF00"/>
              </a:solidFill>
            </a:endParaRPr>
          </a:p>
        </p:txBody>
      </p:sp>
      <p:sp>
        <p:nvSpPr>
          <p:cNvPr id="8" name="TextBox 7"/>
          <p:cNvSpPr txBox="1"/>
          <p:nvPr/>
        </p:nvSpPr>
        <p:spPr>
          <a:xfrm>
            <a:off x="4767161" y="4562818"/>
            <a:ext cx="3289427" cy="646331"/>
          </a:xfrm>
          <a:prstGeom prst="rect">
            <a:avLst/>
          </a:prstGeom>
          <a:noFill/>
        </p:spPr>
        <p:txBody>
          <a:bodyPr wrap="none" rtlCol="0">
            <a:spAutoFit/>
          </a:bodyPr>
          <a:lstStyle/>
          <a:p>
            <a:pPr algn="r"/>
            <a:r>
              <a:rPr lang="en-US" sz="3600" dirty="0" smtClean="0">
                <a:solidFill>
                  <a:srgbClr val="FFFF00"/>
                </a:solidFill>
              </a:rPr>
              <a:t>Store Something</a:t>
            </a:r>
            <a:endParaRPr lang="en-US" sz="3600" dirty="0">
              <a:solidFill>
                <a:srgbClr val="FFFF00"/>
              </a:solidFill>
            </a:endParaRPr>
          </a:p>
        </p:txBody>
      </p:sp>
      <p:sp>
        <p:nvSpPr>
          <p:cNvPr id="9" name="TextBox 8"/>
          <p:cNvSpPr txBox="1"/>
          <p:nvPr/>
        </p:nvSpPr>
        <p:spPr>
          <a:xfrm>
            <a:off x="5084788" y="5867399"/>
            <a:ext cx="3952750" cy="646331"/>
          </a:xfrm>
          <a:prstGeom prst="rect">
            <a:avLst/>
          </a:prstGeom>
          <a:noFill/>
        </p:spPr>
        <p:txBody>
          <a:bodyPr wrap="none" rtlCol="0">
            <a:spAutoFit/>
          </a:bodyPr>
          <a:lstStyle/>
          <a:p>
            <a:pPr algn="r"/>
            <a:r>
              <a:rPr lang="en-US" sz="3600" dirty="0" smtClean="0">
                <a:solidFill>
                  <a:srgbClr val="FFFF00"/>
                </a:solidFill>
              </a:rPr>
              <a:t>Measure Something</a:t>
            </a:r>
            <a:endParaRPr lang="en-US" sz="3600" dirty="0">
              <a:solidFill>
                <a:srgbClr val="FFFF00"/>
              </a:solidFill>
            </a:endParaRPr>
          </a:p>
        </p:txBody>
      </p:sp>
      <p:sp>
        <p:nvSpPr>
          <p:cNvPr id="2" name="Rectangle 1"/>
          <p:cNvSpPr/>
          <p:nvPr/>
        </p:nvSpPr>
        <p:spPr>
          <a:xfrm>
            <a:off x="0" y="-1524000"/>
            <a:ext cx="9144000" cy="5715000"/>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0999"/>
            <a:ext cx="9144000" cy="1332129"/>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361" y="5487779"/>
            <a:ext cx="9144000" cy="1370222"/>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29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90" y="0"/>
            <a:ext cx="9131710" cy="6848783"/>
          </a:xfrm>
          <a:prstGeom prst="rect">
            <a:avLst/>
          </a:prstGeom>
        </p:spPr>
      </p:pic>
    </p:spTree>
    <p:extLst>
      <p:ext uri="{BB962C8B-B14F-4D97-AF65-F5344CB8AC3E}">
        <p14:creationId xmlns:p14="http://schemas.microsoft.com/office/powerpoint/2010/main" val="354352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2593" b="7407"/>
          <a:stretch/>
        </p:blipFill>
        <p:spPr>
          <a:xfrm rot="16200000" flipH="1">
            <a:off x="-1374058" y="1371600"/>
            <a:ext cx="6858000" cy="4114800"/>
          </a:xfrm>
          <a:prstGeom prst="rect">
            <a:avLst/>
          </a:prstGeom>
        </p:spPr>
      </p:pic>
      <p:sp>
        <p:nvSpPr>
          <p:cNvPr id="5" name="TextBox 4"/>
          <p:cNvSpPr txBox="1"/>
          <p:nvPr/>
        </p:nvSpPr>
        <p:spPr>
          <a:xfrm>
            <a:off x="4343400" y="1143000"/>
            <a:ext cx="4579373" cy="4708981"/>
          </a:xfrm>
          <a:prstGeom prst="rect">
            <a:avLst/>
          </a:prstGeom>
          <a:noFill/>
        </p:spPr>
        <p:txBody>
          <a:bodyPr wrap="square" rtlCol="0">
            <a:spAutoFit/>
          </a:bodyPr>
          <a:lstStyle/>
          <a:p>
            <a:pPr marL="285750" indent="-285750">
              <a:buFont typeface="Arial" panose="020B0604020202020204" pitchFamily="34" charset="0"/>
              <a:buChar char="•"/>
            </a:pPr>
            <a:r>
              <a:rPr lang="en-US" sz="4000" dirty="0" smtClean="0">
                <a:ln>
                  <a:solidFill>
                    <a:schemeClr val="bg1"/>
                  </a:solidFill>
                </a:ln>
                <a:solidFill>
                  <a:schemeClr val="bg1"/>
                </a:solidFill>
              </a:rPr>
              <a:t>Name</a:t>
            </a:r>
          </a:p>
          <a:p>
            <a:endParaRPr lang="en-US" sz="2000" dirty="0">
              <a:ln>
                <a:solidFill>
                  <a:schemeClr val="bg1"/>
                </a:solidFill>
              </a:ln>
              <a:solidFill>
                <a:schemeClr val="bg1"/>
              </a:solidFill>
            </a:endParaRPr>
          </a:p>
          <a:p>
            <a:pPr marL="285750" indent="-285750">
              <a:buFont typeface="Arial" panose="020B0604020202020204" pitchFamily="34" charset="0"/>
              <a:buChar char="•"/>
            </a:pPr>
            <a:r>
              <a:rPr lang="en-US" sz="4000" dirty="0" smtClean="0">
                <a:ln>
                  <a:solidFill>
                    <a:schemeClr val="bg1"/>
                  </a:solidFill>
                </a:ln>
                <a:solidFill>
                  <a:schemeClr val="bg1"/>
                </a:solidFill>
              </a:rPr>
              <a:t>Affiliation</a:t>
            </a:r>
          </a:p>
          <a:p>
            <a:endParaRPr lang="en-US" sz="2000" dirty="0">
              <a:ln>
                <a:solidFill>
                  <a:schemeClr val="bg1"/>
                </a:solidFill>
              </a:ln>
              <a:solidFill>
                <a:schemeClr val="bg1"/>
              </a:solidFill>
            </a:endParaRPr>
          </a:p>
          <a:p>
            <a:pPr marL="285750" indent="-285750">
              <a:buFont typeface="Arial" panose="020B0604020202020204" pitchFamily="34" charset="0"/>
              <a:buChar char="•"/>
            </a:pPr>
            <a:r>
              <a:rPr lang="en-US" sz="4000" dirty="0" smtClean="0">
                <a:ln>
                  <a:solidFill>
                    <a:schemeClr val="bg1"/>
                  </a:solidFill>
                </a:ln>
                <a:solidFill>
                  <a:schemeClr val="bg1"/>
                </a:solidFill>
              </a:rPr>
              <a:t>Level Of Experience With Data</a:t>
            </a:r>
          </a:p>
          <a:p>
            <a:endParaRPr lang="en-US" sz="2000" dirty="0">
              <a:ln>
                <a:solidFill>
                  <a:schemeClr val="bg1"/>
                </a:solidFill>
              </a:ln>
              <a:solidFill>
                <a:schemeClr val="bg1"/>
              </a:solidFill>
            </a:endParaRPr>
          </a:p>
          <a:p>
            <a:pPr marL="285750" indent="-285750">
              <a:buFont typeface="Arial" panose="020B0604020202020204" pitchFamily="34" charset="0"/>
              <a:buChar char="•"/>
            </a:pPr>
            <a:r>
              <a:rPr lang="en-US" sz="4000" dirty="0">
                <a:ln>
                  <a:solidFill>
                    <a:schemeClr val="bg1"/>
                  </a:solidFill>
                </a:ln>
                <a:solidFill>
                  <a:schemeClr val="bg1"/>
                </a:solidFill>
              </a:rPr>
              <a:t>What Fish Would You </a:t>
            </a:r>
            <a:r>
              <a:rPr lang="en-US" sz="4000" dirty="0" smtClean="0">
                <a:ln>
                  <a:solidFill>
                    <a:schemeClr val="bg1"/>
                  </a:solidFill>
                </a:ln>
                <a:solidFill>
                  <a:schemeClr val="bg1"/>
                </a:solidFill>
              </a:rPr>
              <a:t>Be?</a:t>
            </a:r>
            <a:endParaRPr lang="en-US" sz="4000" dirty="0">
              <a:ln>
                <a:solidFill>
                  <a:schemeClr val="bg1"/>
                </a:solidFill>
              </a:ln>
              <a:solidFill>
                <a:schemeClr val="bg1"/>
              </a:solidFill>
            </a:endParaRPr>
          </a:p>
        </p:txBody>
      </p:sp>
    </p:spTree>
    <p:extLst>
      <p:ext uri="{BB962C8B-B14F-4D97-AF65-F5344CB8AC3E}">
        <p14:creationId xmlns:p14="http://schemas.microsoft.com/office/powerpoint/2010/main" val="280351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a:off x="403860" y="3048000"/>
            <a:ext cx="3401060" cy="3401060"/>
          </a:xfrm>
          <a:prstGeom prst="rect">
            <a:avLst/>
          </a:prstGeom>
        </p:spPr>
      </p:pic>
      <p:sp>
        <p:nvSpPr>
          <p:cNvPr id="2" name="TextBox 1"/>
          <p:cNvSpPr txBox="1"/>
          <p:nvPr/>
        </p:nvSpPr>
        <p:spPr>
          <a:xfrm>
            <a:off x="4038600" y="315059"/>
            <a:ext cx="4992619" cy="6555641"/>
          </a:xfrm>
          <a:prstGeom prst="rect">
            <a:avLst/>
          </a:prstGeom>
          <a:noFill/>
        </p:spPr>
        <p:txBody>
          <a:bodyPr wrap="square" rtlCol="0">
            <a:spAutoFit/>
          </a:bodyPr>
          <a:lstStyle/>
          <a:p>
            <a:pPr>
              <a:spcAft>
                <a:spcPts val="2400"/>
              </a:spcAft>
            </a:pPr>
            <a:r>
              <a:rPr lang="en-US" sz="2800" dirty="0">
                <a:solidFill>
                  <a:schemeClr val="bg1"/>
                </a:solidFill>
              </a:rPr>
              <a:t>Symposium: Integrating Advanced Technologies in Fish and Wildlife Science</a:t>
            </a:r>
          </a:p>
          <a:p>
            <a:pPr>
              <a:spcAft>
                <a:spcPts val="2400"/>
              </a:spcAft>
            </a:pPr>
            <a:r>
              <a:rPr lang="en-US" sz="2800" dirty="0">
                <a:solidFill>
                  <a:schemeClr val="bg1"/>
                </a:solidFill>
              </a:rPr>
              <a:t>Symposium: Marking, Tagging, and Tracking of Fish and Wildlife Part I-III</a:t>
            </a:r>
          </a:p>
          <a:p>
            <a:pPr>
              <a:spcAft>
                <a:spcPts val="2400"/>
              </a:spcAft>
            </a:pPr>
            <a:r>
              <a:rPr lang="en-US" sz="2800" dirty="0">
                <a:solidFill>
                  <a:schemeClr val="bg1"/>
                </a:solidFill>
              </a:rPr>
              <a:t>Symposium: Back to the Future: Can our Survey and License Sales Data Lead Us Forward in Hunting and Fishing?</a:t>
            </a:r>
          </a:p>
          <a:p>
            <a:pPr>
              <a:spcAft>
                <a:spcPts val="2400"/>
              </a:spcAft>
            </a:pPr>
            <a:r>
              <a:rPr lang="en-US" sz="2800" dirty="0">
                <a:solidFill>
                  <a:schemeClr val="bg1"/>
                </a:solidFill>
              </a:rPr>
              <a:t>Annual Business Meeting of FITS</a:t>
            </a:r>
          </a:p>
          <a:p>
            <a:pPr marL="457200" indent="-457200">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116969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a:off x="5473700" y="2919730"/>
            <a:ext cx="3657600" cy="36576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403860" y="3048000"/>
            <a:ext cx="3401060" cy="34010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371" y="469900"/>
            <a:ext cx="6381278" cy="2590800"/>
          </a:xfrm>
          <a:prstGeom prst="rect">
            <a:avLst/>
          </a:prstGeom>
        </p:spPr>
      </p:pic>
    </p:spTree>
    <p:extLst>
      <p:ext uri="{BB962C8B-B14F-4D97-AF65-F5344CB8AC3E}">
        <p14:creationId xmlns:p14="http://schemas.microsoft.com/office/powerpoint/2010/main" val="303948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144001" cy="1752599"/>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5473700" y="2919730"/>
            <a:ext cx="3657600" cy="3657600"/>
          </a:xfrm>
          <a:prstGeom prst="rect">
            <a:avLst/>
          </a:prstGeom>
        </p:spPr>
      </p:pic>
      <p:pic>
        <p:nvPicPr>
          <p:cNvPr id="6" name="Picture 5"/>
          <p:cNvPicPr>
            <a:picLocks noChangeAspect="1"/>
          </p:cNvPicPr>
          <p:nvPr/>
        </p:nvPicPr>
        <p:blipFill>
          <a:blip r:embed="rId5"/>
          <a:stretch>
            <a:fillRect/>
          </a:stretch>
        </p:blipFill>
        <p:spPr>
          <a:xfrm>
            <a:off x="12701" y="2514600"/>
            <a:ext cx="9144000" cy="3048000"/>
          </a:xfrm>
          <a:prstGeom prst="rect">
            <a:avLst/>
          </a:prstGeom>
        </p:spPr>
      </p:pic>
    </p:spTree>
    <p:extLst>
      <p:ext uri="{BB962C8B-B14F-4D97-AF65-F5344CB8AC3E}">
        <p14:creationId xmlns:p14="http://schemas.microsoft.com/office/powerpoint/2010/main" val="303071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xit" presetSubtype="0" fill="hold" nodeType="withEffect">
                                  <p:stCondLst>
                                    <p:cond delay="250"/>
                                  </p:stCondLst>
                                  <p:childTnLst>
                                    <p:animEffect transition="out" filter="fade">
                                      <p:cBhvr>
                                        <p:cTn id="9" dur="1250"/>
                                        <p:tgtEl>
                                          <p:spTgt spid="5"/>
                                        </p:tgtEl>
                                      </p:cBhvr>
                                    </p:animEffect>
                                    <p:set>
                                      <p:cBhvr>
                                        <p:cTn id="10" dur="1" fill="hold">
                                          <p:stCondLst>
                                            <p:cond delay="1249"/>
                                          </p:stCondLst>
                                        </p:cTn>
                                        <p:tgtEl>
                                          <p:spTgt spid="5"/>
                                        </p:tgtEl>
                                        <p:attrNameLst>
                                          <p:attrName>style.visibility</p:attrName>
                                        </p:attrNameLst>
                                      </p:cBhvr>
                                      <p:to>
                                        <p:strVal val="hidden"/>
                                      </p:to>
                                    </p:set>
                                  </p:childTnLst>
                                </p:cTn>
                              </p:par>
                              <p:par>
                                <p:cTn id="11" presetID="10" presetClass="entr" presetSubtype="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5" name="Picture 4" descr="cookie_monster.jpg"/>
          <p:cNvPicPr>
            <a:picLocks noChangeAspect="1"/>
          </p:cNvPicPr>
          <p:nvPr/>
        </p:nvPicPr>
        <p:blipFill>
          <a:blip r:embed="rId3" cstate="print"/>
          <a:stretch>
            <a:fillRect/>
          </a:stretch>
        </p:blipFill>
        <p:spPr>
          <a:xfrm>
            <a:off x="3200400" y="685800"/>
            <a:ext cx="5427408" cy="5257800"/>
          </a:xfrm>
          <a:prstGeom prst="rect">
            <a:avLst/>
          </a:prstGeom>
        </p:spPr>
      </p:pic>
      <p:sp>
        <p:nvSpPr>
          <p:cNvPr id="7" name="TextBox 6"/>
          <p:cNvSpPr txBox="1"/>
          <p:nvPr/>
        </p:nvSpPr>
        <p:spPr>
          <a:xfrm>
            <a:off x="152400" y="457200"/>
            <a:ext cx="2844753" cy="5632311"/>
          </a:xfrm>
          <a:prstGeom prst="rect">
            <a:avLst/>
          </a:prstGeom>
          <a:noFill/>
        </p:spPr>
        <p:txBody>
          <a:bodyPr wrap="none" rtlCol="0">
            <a:spAutoFit/>
          </a:bodyPr>
          <a:lstStyle/>
          <a:p>
            <a:pPr algn="r"/>
            <a:r>
              <a:rPr lang="en-US" sz="6000" dirty="0" smtClean="0">
                <a:solidFill>
                  <a:srgbClr val="FFFF00"/>
                </a:solidFill>
              </a:rPr>
              <a:t>Care</a:t>
            </a:r>
          </a:p>
          <a:p>
            <a:pPr algn="r"/>
            <a:r>
              <a:rPr lang="en-US" sz="6000" dirty="0" smtClean="0">
                <a:solidFill>
                  <a:srgbClr val="FFFF00"/>
                </a:solidFill>
              </a:rPr>
              <a:t>And</a:t>
            </a:r>
          </a:p>
          <a:p>
            <a:pPr algn="r"/>
            <a:r>
              <a:rPr lang="en-US" sz="6000" dirty="0" smtClean="0">
                <a:solidFill>
                  <a:srgbClr val="FFFF00"/>
                </a:solidFill>
              </a:rPr>
              <a:t>Feeding</a:t>
            </a:r>
          </a:p>
          <a:p>
            <a:pPr algn="r"/>
            <a:r>
              <a:rPr lang="en-US" sz="6000" dirty="0" smtClean="0">
                <a:solidFill>
                  <a:srgbClr val="FFFF00"/>
                </a:solidFill>
              </a:rPr>
              <a:t>Of The</a:t>
            </a:r>
          </a:p>
          <a:p>
            <a:pPr algn="r"/>
            <a:r>
              <a:rPr lang="en-US" sz="6000" dirty="0" smtClean="0">
                <a:solidFill>
                  <a:srgbClr val="FFFF00"/>
                </a:solidFill>
              </a:rPr>
              <a:t>Data</a:t>
            </a:r>
          </a:p>
          <a:p>
            <a:pPr algn="r"/>
            <a:r>
              <a:rPr lang="en-US" sz="6000" dirty="0" smtClean="0">
                <a:solidFill>
                  <a:srgbClr val="FFFF00"/>
                </a:solidFill>
              </a:rPr>
              <a:t>Monster</a:t>
            </a:r>
            <a:endParaRPr lang="en-US" sz="6000" dirty="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smtClean="0">
                <a:solidFill>
                  <a:schemeClr val="bg1"/>
                </a:solidFill>
              </a:rPr>
              <a:t>Data Management</a:t>
            </a:r>
            <a:endParaRPr lang="en-US" sz="8000" b="1" dirty="0">
              <a:solidFill>
                <a:schemeClr val="bg1"/>
              </a:solidFill>
            </a:endParaRPr>
          </a:p>
        </p:txBody>
      </p:sp>
      <p:sp>
        <p:nvSpPr>
          <p:cNvPr id="2" name="Content Placeholder 1"/>
          <p:cNvSpPr>
            <a:spLocks noGrp="1"/>
          </p:cNvSpPr>
          <p:nvPr>
            <p:ph idx="1"/>
          </p:nvPr>
        </p:nvSpPr>
        <p:spPr>
          <a:xfrm>
            <a:off x="457200" y="2438400"/>
            <a:ext cx="8229600" cy="3687763"/>
          </a:xfrm>
        </p:spPr>
        <p:txBody>
          <a:bodyPr/>
          <a:lstStyle/>
          <a:p>
            <a:pPr marL="0" indent="0">
              <a:buNone/>
            </a:pPr>
            <a:r>
              <a:rPr lang="en-US" dirty="0">
                <a:solidFill>
                  <a:schemeClr val="bg1"/>
                </a:solidFill>
              </a:rPr>
              <a:t>"Data Resource Management is the development and execution of architectures, policies, practices and procedures that properly manage the full data lifecycle needs of an enterprise</a:t>
            </a:r>
            <a:r>
              <a:rPr lang="en-US" dirty="0" smtClean="0">
                <a:solidFill>
                  <a:schemeClr val="bg1"/>
                </a:solidFill>
              </a:rPr>
              <a:t>.“</a:t>
            </a:r>
          </a:p>
          <a:p>
            <a:pPr marL="0" indent="0">
              <a:buNone/>
            </a:pPr>
            <a:r>
              <a:rPr lang="en-US" dirty="0" smtClean="0">
                <a:solidFill>
                  <a:schemeClr val="bg1"/>
                </a:solidFill>
              </a:rPr>
              <a:t>				        – DAMA International</a:t>
            </a:r>
            <a:endParaRPr lang="en-US" dirty="0">
              <a:solidFill>
                <a:schemeClr val="bg1"/>
              </a:solidFill>
            </a:endParaRPr>
          </a:p>
        </p:txBody>
      </p:sp>
    </p:spTree>
    <p:extLst>
      <p:ext uri="{BB962C8B-B14F-4D97-AF65-F5344CB8AC3E}">
        <p14:creationId xmlns:p14="http://schemas.microsoft.com/office/powerpoint/2010/main" val="335672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smtClean="0">
                <a:solidFill>
                  <a:schemeClr val="bg1"/>
                </a:solidFill>
              </a:rPr>
              <a:t>Data Management</a:t>
            </a:r>
            <a:endParaRPr lang="en-US" sz="8000" b="1" dirty="0">
              <a:solidFill>
                <a:schemeClr val="bg1"/>
              </a:solidFill>
            </a:endParaRPr>
          </a:p>
        </p:txBody>
      </p:sp>
      <p:sp>
        <p:nvSpPr>
          <p:cNvPr id="2" name="Content Placeholder 1"/>
          <p:cNvSpPr>
            <a:spLocks noGrp="1"/>
          </p:cNvSpPr>
          <p:nvPr>
            <p:ph idx="1"/>
          </p:nvPr>
        </p:nvSpPr>
        <p:spPr>
          <a:xfrm>
            <a:off x="457200" y="2438400"/>
            <a:ext cx="8229600" cy="3687763"/>
          </a:xfrm>
        </p:spPr>
        <p:txBody>
          <a:bodyPr/>
          <a:lstStyle/>
          <a:p>
            <a:pPr marL="0" indent="0">
              <a:buNone/>
            </a:pPr>
            <a:r>
              <a:rPr lang="en-US" dirty="0" smtClean="0">
                <a:solidFill>
                  <a:schemeClr val="bg1"/>
                </a:solidFill>
              </a:rPr>
              <a:t>“Use of policies and procedures to protect and efficiently use information.“</a:t>
            </a:r>
          </a:p>
          <a:p>
            <a:pPr marL="0" indent="0">
              <a:buNone/>
            </a:pPr>
            <a:r>
              <a:rPr lang="en-US" dirty="0">
                <a:solidFill>
                  <a:schemeClr val="bg1"/>
                </a:solidFill>
              </a:rPr>
              <a:t>	</a:t>
            </a:r>
            <a:r>
              <a:rPr lang="en-US" dirty="0" smtClean="0">
                <a:solidFill>
                  <a:schemeClr val="bg1"/>
                </a:solidFill>
              </a:rPr>
              <a:t>					– Keith Hurley</a:t>
            </a:r>
            <a:endParaRPr lang="en-US" dirty="0">
              <a:solidFill>
                <a:schemeClr val="bg1"/>
              </a:solidFill>
            </a:endParaRPr>
          </a:p>
        </p:txBody>
      </p:sp>
    </p:spTree>
    <p:extLst>
      <p:ext uri="{BB962C8B-B14F-4D97-AF65-F5344CB8AC3E}">
        <p14:creationId xmlns:p14="http://schemas.microsoft.com/office/powerpoint/2010/main" val="3336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 action="ppaction://customshow?id=0&amp;return=true"/>
          </p:cNvPr>
          <p:cNvPicPr>
            <a:picLocks noChangeAspect="1"/>
          </p:cNvPicPr>
          <p:nvPr/>
        </p:nvPicPr>
        <p:blipFill>
          <a:blip r:embed="rId3"/>
          <a:stretch>
            <a:fillRect/>
          </a:stretch>
        </p:blipFill>
        <p:spPr>
          <a:xfrm>
            <a:off x="1143000" y="609600"/>
            <a:ext cx="6924675" cy="5198933"/>
          </a:xfrm>
          <a:prstGeom prst="rect">
            <a:avLst/>
          </a:prstGeom>
        </p:spPr>
      </p:pic>
    </p:spTree>
    <p:extLst>
      <p:ext uri="{BB962C8B-B14F-4D97-AF65-F5344CB8AC3E}">
        <p14:creationId xmlns:p14="http://schemas.microsoft.com/office/powerpoint/2010/main" val="31826092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smtClean="0">
                <a:solidFill>
                  <a:schemeClr val="bg1"/>
                </a:solidFill>
              </a:rPr>
              <a:t>Data Management</a:t>
            </a:r>
            <a:endParaRPr lang="en-US" sz="8000" b="1" dirty="0">
              <a:solidFill>
                <a:schemeClr val="bg1"/>
              </a:solidFill>
            </a:endParaRPr>
          </a:p>
        </p:txBody>
      </p:sp>
      <p:sp>
        <p:nvSpPr>
          <p:cNvPr id="2" name="Content Placeholder 1"/>
          <p:cNvSpPr>
            <a:spLocks noGrp="1"/>
          </p:cNvSpPr>
          <p:nvPr>
            <p:ph idx="1"/>
          </p:nvPr>
        </p:nvSpPr>
        <p:spPr>
          <a:xfrm>
            <a:off x="457200" y="2438400"/>
            <a:ext cx="8229600" cy="3687763"/>
          </a:xfrm>
        </p:spPr>
        <p:txBody>
          <a:bodyPr/>
          <a:lstStyle/>
          <a:p>
            <a:pPr marL="0" indent="0">
              <a:buNone/>
            </a:pPr>
            <a:r>
              <a:rPr lang="en-US" dirty="0" smtClean="0">
                <a:solidFill>
                  <a:schemeClr val="bg1"/>
                </a:solidFill>
              </a:rPr>
              <a:t>“Use of </a:t>
            </a:r>
            <a:r>
              <a:rPr lang="en-US" sz="4800" b="1" dirty="0" smtClean="0">
                <a:solidFill>
                  <a:srgbClr val="FFFF00"/>
                </a:solidFill>
              </a:rPr>
              <a:t>policies and procedures </a:t>
            </a:r>
            <a:r>
              <a:rPr lang="en-US" dirty="0" smtClean="0">
                <a:solidFill>
                  <a:schemeClr val="bg1"/>
                </a:solidFill>
              </a:rPr>
              <a:t>to protect and efficiently use information.“</a:t>
            </a:r>
          </a:p>
          <a:p>
            <a:pPr marL="0" indent="0">
              <a:buNone/>
            </a:pPr>
            <a:r>
              <a:rPr lang="en-US" dirty="0">
                <a:solidFill>
                  <a:schemeClr val="bg1"/>
                </a:solidFill>
              </a:rPr>
              <a:t>	</a:t>
            </a:r>
            <a:r>
              <a:rPr lang="en-US" dirty="0" smtClean="0">
                <a:solidFill>
                  <a:schemeClr val="bg1"/>
                </a:solidFill>
              </a:rPr>
              <a:t>					– Keith Hurley</a:t>
            </a:r>
            <a:endParaRPr lang="en-US" dirty="0">
              <a:solidFill>
                <a:schemeClr val="bg1"/>
              </a:solidFill>
            </a:endParaRPr>
          </a:p>
        </p:txBody>
      </p:sp>
    </p:spTree>
    <p:extLst>
      <p:ext uri="{BB962C8B-B14F-4D97-AF65-F5344CB8AC3E}">
        <p14:creationId xmlns:p14="http://schemas.microsoft.com/office/powerpoint/2010/main" val="235875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do as I say not as I 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700"/>
            <a:ext cx="7620000" cy="751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6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untitled.bmp"/>
          <p:cNvPicPr>
            <a:picLocks noGrp="1" noChangeAspect="1"/>
          </p:cNvPicPr>
          <p:nvPr>
            <p:ph idx="1"/>
          </p:nvPr>
        </p:nvPicPr>
        <p:blipFill>
          <a:blip r:embed="rId3" cstate="print"/>
          <a:stretch>
            <a:fillRect/>
          </a:stretch>
        </p:blipFill>
        <p:spPr>
          <a:xfrm>
            <a:off x="4876800" y="-1"/>
            <a:ext cx="4267200" cy="6946607"/>
          </a:xfrm>
        </p:spPr>
      </p:pic>
      <p:pic>
        <p:nvPicPr>
          <p:cNvPr id="2052" name="Picture 4" descr="http://static2.wikia.nocookie.net/__cb20130317212122/bigbangtheory/images/1/19/Big-bang-theory-the-sheldon-cooper-hd-best-147828.jpg"/>
          <p:cNvPicPr>
            <a:picLocks noChangeAspect="1" noChangeArrowheads="1"/>
          </p:cNvPicPr>
          <p:nvPr/>
        </p:nvPicPr>
        <p:blipFill rotWithShape="1">
          <a:blip r:embed="rId4">
            <a:extLst>
              <a:ext uri="{28A0092B-C50C-407E-A947-70E740481C1C}">
                <a14:useLocalDpi xmlns:a14="http://schemas.microsoft.com/office/drawing/2010/main" val="0"/>
              </a:ext>
            </a:extLst>
          </a:blip>
          <a:srcRect l="21493" t="7764" r="27580"/>
          <a:stretch/>
        </p:blipFill>
        <p:spPr bwMode="auto">
          <a:xfrm>
            <a:off x="4419600" y="25400"/>
            <a:ext cx="4724400" cy="6845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3"/>
          <p:cNvGraphicFramePr>
            <a:graphicFrameLocks/>
          </p:cNvGraphicFramePr>
          <p:nvPr>
            <p:extLst>
              <p:ext uri="{D42A27DB-BD31-4B8C-83A1-F6EECF244321}">
                <p14:modId xmlns:p14="http://schemas.microsoft.com/office/powerpoint/2010/main" val="1515568601"/>
              </p:ext>
            </p:extLst>
          </p:nvPr>
        </p:nvGraphicFramePr>
        <p:xfrm>
          <a:off x="304800" y="1371600"/>
          <a:ext cx="3886200" cy="3962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 y="2286000"/>
            <a:ext cx="9199801" cy="2819402"/>
          </a:xfrm>
          <a:prstGeom prst="rect">
            <a:avLst/>
          </a:prstGeom>
        </p:spPr>
      </p:pic>
      <p:sp>
        <p:nvSpPr>
          <p:cNvPr id="3" name="TextBox 2"/>
          <p:cNvSpPr txBox="1"/>
          <p:nvPr/>
        </p:nvSpPr>
        <p:spPr>
          <a:xfrm>
            <a:off x="533400" y="228599"/>
            <a:ext cx="8077200" cy="1323439"/>
          </a:xfrm>
          <a:prstGeom prst="rect">
            <a:avLst/>
          </a:prstGeom>
          <a:noFill/>
        </p:spPr>
        <p:txBody>
          <a:bodyPr wrap="square" rtlCol="0">
            <a:spAutoFit/>
          </a:bodyPr>
          <a:lstStyle/>
          <a:p>
            <a:pPr algn="ctr"/>
            <a:r>
              <a:rPr lang="en-US" sz="8000" b="1" dirty="0" smtClean="0">
                <a:solidFill>
                  <a:schemeClr val="bg1"/>
                </a:solidFill>
              </a:rPr>
              <a:t>Data Lifecycle</a:t>
            </a:r>
            <a:endParaRPr lang="en-US" sz="8000" b="1" dirty="0">
              <a:solidFill>
                <a:schemeClr val="bg1"/>
              </a:solidFill>
            </a:endParaRPr>
          </a:p>
        </p:txBody>
      </p:sp>
    </p:spTree>
    <p:extLst>
      <p:ext uri="{BB962C8B-B14F-4D97-AF65-F5344CB8AC3E}">
        <p14:creationId xmlns:p14="http://schemas.microsoft.com/office/powerpoint/2010/main" val="390884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88172835"/>
              </p:ext>
            </p:extLst>
          </p:nvPr>
        </p:nvGraphicFramePr>
        <p:xfrm>
          <a:off x="457200" y="19050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33400" y="228599"/>
            <a:ext cx="8077200" cy="1323439"/>
          </a:xfrm>
          <a:prstGeom prst="rect">
            <a:avLst/>
          </a:prstGeom>
          <a:noFill/>
        </p:spPr>
        <p:txBody>
          <a:bodyPr wrap="square" rtlCol="0">
            <a:spAutoFit/>
          </a:bodyPr>
          <a:lstStyle/>
          <a:p>
            <a:pPr algn="ctr"/>
            <a:r>
              <a:rPr lang="en-US" sz="8000" b="1" dirty="0" smtClean="0">
                <a:solidFill>
                  <a:schemeClr val="bg1"/>
                </a:solidFill>
              </a:rPr>
              <a:t>Data Lifecycle</a:t>
            </a:r>
            <a:endParaRPr lang="en-US" sz="8000" b="1" dirty="0">
              <a:solidFill>
                <a:schemeClr val="bg1"/>
              </a:solidFill>
            </a:endParaRPr>
          </a:p>
        </p:txBody>
      </p:sp>
      <p:pic>
        <p:nvPicPr>
          <p:cNvPr id="5123" name="Picture 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4876800"/>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Bent-Up Arrow 8"/>
          <p:cNvSpPr/>
          <p:nvPr/>
        </p:nvSpPr>
        <p:spPr>
          <a:xfrm rot="16200000" flipH="1">
            <a:off x="5229226" y="4381499"/>
            <a:ext cx="2286000" cy="381000"/>
          </a:xfrm>
          <a:prstGeom prst="bentUp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54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TextBox 3"/>
          <p:cNvSpPr txBox="1"/>
          <p:nvPr/>
        </p:nvSpPr>
        <p:spPr>
          <a:xfrm>
            <a:off x="5105400" y="0"/>
            <a:ext cx="4038600" cy="1107996"/>
          </a:xfrm>
          <a:prstGeom prst="rect">
            <a:avLst/>
          </a:prstGeom>
          <a:noFill/>
        </p:spPr>
        <p:txBody>
          <a:bodyPr wrap="square" rtlCol="0">
            <a:spAutoFit/>
          </a:bodyPr>
          <a:lstStyle/>
          <a:p>
            <a:pPr algn="r"/>
            <a:r>
              <a:rPr lang="en-US" sz="6600" dirty="0" smtClean="0">
                <a:solidFill>
                  <a:schemeClr val="bg1"/>
                </a:solidFill>
              </a:rPr>
              <a:t>Field/Lab</a:t>
            </a:r>
            <a:endParaRPr lang="en-US" sz="6600" dirty="0">
              <a:solidFill>
                <a:schemeClr val="bg1"/>
              </a:solidFill>
            </a:endParaRPr>
          </a:p>
        </p:txBody>
      </p:sp>
    </p:spTree>
    <p:extLst>
      <p:ext uri="{BB962C8B-B14F-4D97-AF65-F5344CB8AC3E}">
        <p14:creationId xmlns:p14="http://schemas.microsoft.com/office/powerpoint/2010/main" val="376662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TextBox 4"/>
          <p:cNvSpPr txBox="1"/>
          <p:nvPr/>
        </p:nvSpPr>
        <p:spPr>
          <a:xfrm>
            <a:off x="5105400" y="0"/>
            <a:ext cx="4038600" cy="1107996"/>
          </a:xfrm>
          <a:prstGeom prst="rect">
            <a:avLst/>
          </a:prstGeom>
          <a:noFill/>
        </p:spPr>
        <p:txBody>
          <a:bodyPr wrap="square" rtlCol="0">
            <a:spAutoFit/>
          </a:bodyPr>
          <a:lstStyle/>
          <a:p>
            <a:pPr algn="r"/>
            <a:r>
              <a:rPr lang="en-US" sz="6600" dirty="0" smtClean="0">
                <a:solidFill>
                  <a:schemeClr val="bg1"/>
                </a:solidFill>
              </a:rPr>
              <a:t>Data Entry</a:t>
            </a:r>
            <a:endParaRPr lang="en-US" sz="6600" dirty="0">
              <a:solidFill>
                <a:schemeClr val="bg1"/>
              </a:solidFill>
            </a:endParaRPr>
          </a:p>
        </p:txBody>
      </p:sp>
    </p:spTree>
    <p:extLst>
      <p:ext uri="{BB962C8B-B14F-4D97-AF65-F5344CB8AC3E}">
        <p14:creationId xmlns:p14="http://schemas.microsoft.com/office/powerpoint/2010/main" val="2819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8585"/>
            <a:ext cx="8188814" cy="6839415"/>
          </a:xfrm>
          <a:prstGeom prst="rect">
            <a:avLst/>
          </a:prstGeom>
        </p:spPr>
      </p:pic>
    </p:spTree>
    <p:extLst>
      <p:ext uri="{BB962C8B-B14F-4D97-AF65-F5344CB8AC3E}">
        <p14:creationId xmlns:p14="http://schemas.microsoft.com/office/powerpoint/2010/main" val="117161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3000"/>
            <a:ext cx="9144000" cy="2592000"/>
          </a:xfrm>
          <a:prstGeom prst="rect">
            <a:avLst/>
          </a:prstGeom>
        </p:spPr>
      </p:pic>
    </p:spTree>
    <p:extLst>
      <p:ext uri="{BB962C8B-B14F-4D97-AF65-F5344CB8AC3E}">
        <p14:creationId xmlns:p14="http://schemas.microsoft.com/office/powerpoint/2010/main" val="272393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TextBox 5"/>
          <p:cNvSpPr txBox="1"/>
          <p:nvPr/>
        </p:nvSpPr>
        <p:spPr>
          <a:xfrm>
            <a:off x="2971800" y="0"/>
            <a:ext cx="6172200" cy="923330"/>
          </a:xfrm>
          <a:prstGeom prst="rect">
            <a:avLst/>
          </a:prstGeom>
          <a:noFill/>
        </p:spPr>
        <p:txBody>
          <a:bodyPr wrap="square" rtlCol="0">
            <a:spAutoFit/>
          </a:bodyPr>
          <a:lstStyle/>
          <a:p>
            <a:pPr algn="r"/>
            <a:r>
              <a:rPr lang="en-US" sz="5400" dirty="0" smtClean="0">
                <a:solidFill>
                  <a:schemeClr val="bg1"/>
                </a:solidFill>
              </a:rPr>
              <a:t>Active / Analysis</a:t>
            </a:r>
            <a:endParaRPr lang="en-US" sz="5400" dirty="0">
              <a:solidFill>
                <a:schemeClr val="bg1"/>
              </a:solidFill>
            </a:endParaRPr>
          </a:p>
        </p:txBody>
      </p:sp>
    </p:spTree>
    <p:extLst>
      <p:ext uri="{BB962C8B-B14F-4D97-AF65-F5344CB8AC3E}">
        <p14:creationId xmlns:p14="http://schemas.microsoft.com/office/powerpoint/2010/main" val="427915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904" y="533400"/>
            <a:ext cx="8488496" cy="5016758"/>
          </a:xfrm>
          <a:prstGeom prst="rect">
            <a:avLst/>
          </a:prstGeom>
        </p:spPr>
        <p:txBody>
          <a:bodyPr wrap="square">
            <a:spAutoFit/>
          </a:bodyPr>
          <a:lstStyle/>
          <a:p>
            <a:r>
              <a:rPr lang="en-US" sz="6000" dirty="0" smtClean="0">
                <a:solidFill>
                  <a:schemeClr val="bg1"/>
                </a:solidFill>
                <a:latin typeface="Droid Serif"/>
              </a:rPr>
              <a:t>“Over the last two years alone 90 percent of the data in the world was generated</a:t>
            </a:r>
            <a:r>
              <a:rPr lang="en-US" sz="6000" b="1" dirty="0" smtClean="0">
                <a:solidFill>
                  <a:schemeClr val="bg1"/>
                </a:solidFill>
                <a:latin typeface="Droid Serif"/>
              </a:rPr>
              <a:t>”</a:t>
            </a:r>
          </a:p>
          <a:p>
            <a:pPr algn="r"/>
            <a:endParaRPr lang="en-US" sz="4000" dirty="0" smtClean="0">
              <a:solidFill>
                <a:schemeClr val="bg1"/>
              </a:solidFill>
              <a:latin typeface="Droid Serif"/>
            </a:endParaRPr>
          </a:p>
          <a:p>
            <a:pPr algn="r"/>
            <a:r>
              <a:rPr lang="en-US" sz="4000" dirty="0" smtClean="0">
                <a:solidFill>
                  <a:schemeClr val="bg1"/>
                </a:solidFill>
                <a:latin typeface="Droid Serif"/>
              </a:rPr>
              <a:t>-Forbes 2018</a:t>
            </a:r>
            <a:endParaRPr lang="en-US" sz="4000" dirty="0">
              <a:solidFill>
                <a:schemeClr val="bg1"/>
              </a:solidFill>
              <a:latin typeface="Droid Serif"/>
            </a:endParaRPr>
          </a:p>
        </p:txBody>
      </p:sp>
    </p:spTree>
    <p:extLst>
      <p:ext uri="{BB962C8B-B14F-4D97-AF65-F5344CB8AC3E}">
        <p14:creationId xmlns:p14="http://schemas.microsoft.com/office/powerpoint/2010/main" val="142430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TextBox 2"/>
          <p:cNvSpPr txBox="1"/>
          <p:nvPr/>
        </p:nvSpPr>
        <p:spPr>
          <a:xfrm>
            <a:off x="5105400" y="0"/>
            <a:ext cx="4038600" cy="1107996"/>
          </a:xfrm>
          <a:prstGeom prst="rect">
            <a:avLst/>
          </a:prstGeom>
          <a:noFill/>
        </p:spPr>
        <p:txBody>
          <a:bodyPr wrap="square" rtlCol="0">
            <a:spAutoFit/>
          </a:bodyPr>
          <a:lstStyle/>
          <a:p>
            <a:pPr algn="r"/>
            <a:r>
              <a:rPr lang="en-US" sz="6600" dirty="0" smtClean="0">
                <a:solidFill>
                  <a:schemeClr val="bg1"/>
                </a:solidFill>
              </a:rPr>
              <a:t>Archive</a:t>
            </a:r>
            <a:endParaRPr lang="en-US" sz="6600" dirty="0">
              <a:solidFill>
                <a:schemeClr val="bg1"/>
              </a:solidFill>
            </a:endParaRPr>
          </a:p>
        </p:txBody>
      </p:sp>
    </p:spTree>
    <p:extLst>
      <p:ext uri="{BB962C8B-B14F-4D97-AF65-F5344CB8AC3E}">
        <p14:creationId xmlns:p14="http://schemas.microsoft.com/office/powerpoint/2010/main" val="427915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11957405"/>
              </p:ext>
            </p:extLst>
          </p:nvPr>
        </p:nvGraphicFramePr>
        <p:xfrm>
          <a:off x="457200" y="19050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smtClean="0">
                <a:solidFill>
                  <a:schemeClr val="bg1"/>
                </a:solidFill>
              </a:rPr>
              <a:t>Data Management</a:t>
            </a:r>
            <a:endParaRPr lang="en-US" sz="8000" b="1" dirty="0">
              <a:solidFill>
                <a:schemeClr val="bg1"/>
              </a:solidFill>
            </a:endParaRPr>
          </a:p>
        </p:txBody>
      </p:sp>
    </p:spTree>
    <p:extLst>
      <p:ext uri="{BB962C8B-B14F-4D97-AF65-F5344CB8AC3E}">
        <p14:creationId xmlns:p14="http://schemas.microsoft.com/office/powerpoint/2010/main" val="422716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Important Questions</a:t>
            </a:r>
            <a:endParaRPr lang="en-US" dirty="0">
              <a:solidFill>
                <a:schemeClr val="bg1"/>
              </a:solidFill>
            </a:endParaRPr>
          </a:p>
        </p:txBody>
      </p:sp>
      <p:sp>
        <p:nvSpPr>
          <p:cNvPr id="3" name="Content Placeholder 2"/>
          <p:cNvSpPr>
            <a:spLocks noGrp="1"/>
          </p:cNvSpPr>
          <p:nvPr>
            <p:ph idx="1"/>
          </p:nvPr>
        </p:nvSpPr>
        <p:spPr>
          <a:xfrm>
            <a:off x="2362200" y="2057400"/>
            <a:ext cx="5105400" cy="2590800"/>
          </a:xfrm>
        </p:spPr>
        <p:txBody>
          <a:bodyPr>
            <a:normAutofit/>
          </a:bodyPr>
          <a:lstStyle/>
          <a:p>
            <a:r>
              <a:rPr lang="en-US" dirty="0" smtClean="0">
                <a:solidFill>
                  <a:schemeClr val="bg1"/>
                </a:solidFill>
              </a:rPr>
              <a:t>Who can modify data?</a:t>
            </a:r>
          </a:p>
          <a:p>
            <a:r>
              <a:rPr lang="en-US" dirty="0" smtClean="0">
                <a:solidFill>
                  <a:schemeClr val="bg1"/>
                </a:solidFill>
              </a:rPr>
              <a:t>Who can delete data?</a:t>
            </a:r>
          </a:p>
          <a:p>
            <a:r>
              <a:rPr lang="en-US" dirty="0" smtClean="0">
                <a:solidFill>
                  <a:schemeClr val="bg1"/>
                </a:solidFill>
              </a:rPr>
              <a:t>Who </a:t>
            </a:r>
            <a:r>
              <a:rPr lang="en-US" dirty="0">
                <a:solidFill>
                  <a:schemeClr val="bg1"/>
                </a:solidFill>
              </a:rPr>
              <a:t>can view </a:t>
            </a:r>
            <a:r>
              <a:rPr lang="en-US" dirty="0" smtClean="0">
                <a:solidFill>
                  <a:schemeClr val="bg1"/>
                </a:solidFill>
              </a:rPr>
              <a:t>data?</a:t>
            </a:r>
          </a:p>
          <a:p>
            <a:r>
              <a:rPr lang="en-US" dirty="0" smtClean="0">
                <a:solidFill>
                  <a:schemeClr val="bg1"/>
                </a:solidFill>
              </a:rPr>
              <a:t>Who can use data?</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1722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2455033_49ce50a89b.jpg"/>
          <p:cNvPicPr>
            <a:picLocks noChangeAspect="1"/>
          </p:cNvPicPr>
          <p:nvPr/>
        </p:nvPicPr>
        <p:blipFill rotWithShape="1">
          <a:blip r:embed="rId3" cstate="print"/>
          <a:srcRect l="12127" t="13073" r="7266" b="12638"/>
          <a:stretch/>
        </p:blipFill>
        <p:spPr>
          <a:xfrm>
            <a:off x="-4590" y="1752600"/>
            <a:ext cx="9144000" cy="5410200"/>
          </a:xfrm>
          <a:prstGeom prst="rect">
            <a:avLst/>
          </a:prstGeom>
        </p:spPr>
      </p:pic>
      <p:sp>
        <p:nvSpPr>
          <p:cNvPr id="2" name="TextBox 1"/>
          <p:cNvSpPr txBox="1"/>
          <p:nvPr/>
        </p:nvSpPr>
        <p:spPr>
          <a:xfrm>
            <a:off x="195386" y="152400"/>
            <a:ext cx="8753230" cy="1417568"/>
          </a:xfrm>
          <a:prstGeom prst="rect">
            <a:avLst/>
          </a:prstGeom>
          <a:noFill/>
        </p:spPr>
        <p:txBody>
          <a:bodyPr wrap="none" rtlCol="0">
            <a:spAutoFit/>
          </a:bodyPr>
          <a:lstStyle/>
          <a:p>
            <a:pPr algn="ctr">
              <a:lnSpc>
                <a:spcPts val="5000"/>
              </a:lnSpc>
            </a:pPr>
            <a:r>
              <a:rPr lang="en-US" sz="6000" b="1" dirty="0" smtClean="0">
                <a:solidFill>
                  <a:schemeClr val="bg1"/>
                </a:solidFill>
              </a:rPr>
              <a:t>When data is available, </a:t>
            </a:r>
          </a:p>
          <a:p>
            <a:pPr algn="ctr">
              <a:lnSpc>
                <a:spcPts val="5000"/>
              </a:lnSpc>
            </a:pPr>
            <a:r>
              <a:rPr lang="en-US" sz="6000" b="1" dirty="0" smtClean="0">
                <a:solidFill>
                  <a:schemeClr val="bg1"/>
                </a:solidFill>
              </a:rPr>
              <a:t>people WILL seek to use it!</a:t>
            </a:r>
            <a:endParaRPr lang="en-US" sz="6000" b="1" dirty="0">
              <a:solidFill>
                <a:schemeClr val="bg1"/>
              </a:solidFill>
            </a:endParaRPr>
          </a:p>
        </p:txBody>
      </p:sp>
    </p:spTree>
    <p:extLst>
      <p:ext uri="{BB962C8B-B14F-4D97-AF65-F5344CB8AC3E}">
        <p14:creationId xmlns:p14="http://schemas.microsoft.com/office/powerpoint/2010/main" val="110650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0" y="2478554"/>
            <a:ext cx="3475439" cy="1015663"/>
          </a:xfrm>
          <a:prstGeom prst="rect">
            <a:avLst/>
          </a:prstGeom>
          <a:noFill/>
        </p:spPr>
        <p:txBody>
          <a:bodyPr wrap="none" rtlCol="0">
            <a:spAutoFit/>
          </a:bodyPr>
          <a:lstStyle/>
          <a:p>
            <a:r>
              <a:rPr lang="en-US" sz="6000" b="1" dirty="0" smtClean="0">
                <a:solidFill>
                  <a:srgbClr val="FFFF00"/>
                </a:solidFill>
                <a:effectLst>
                  <a:glow rad="635000">
                    <a:schemeClr val="tx1"/>
                  </a:glow>
                </a:effectLst>
              </a:rPr>
              <a:t>Databases</a:t>
            </a:r>
            <a:endParaRPr lang="en-US" sz="6000" b="1" dirty="0">
              <a:solidFill>
                <a:srgbClr val="FFFF00"/>
              </a:solidFill>
              <a:effectLst>
                <a:glow rad="635000">
                  <a:schemeClr val="tx1"/>
                </a:glow>
              </a:effectLst>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405" y="522754"/>
            <a:ext cx="1826746" cy="1826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4495800"/>
            <a:ext cx="2087553" cy="1814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562" y="2106310"/>
            <a:ext cx="1858828" cy="1357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7"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9"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404" y="2960985"/>
            <a:ext cx="2263695" cy="902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4" name="Picture 12" descr="http://www.logisoft.com/media/catalog/product/cache/1/image/9df78eab33525d08d6e5fb8d27136e95/T/r/Treuters_ReferenceManager12_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4114800"/>
            <a:ext cx="1262069" cy="1456234"/>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ttp://grabdata.com/assets/MerlinLogo.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6994" y="194205"/>
            <a:ext cx="1010826" cy="136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0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828800"/>
          </a:xfrm>
        </p:spPr>
        <p:txBody>
          <a:bodyPr/>
          <a:lstStyle/>
          <a:p>
            <a:r>
              <a:rPr lang="en-US" dirty="0" smtClean="0">
                <a:solidFill>
                  <a:schemeClr val="bg1"/>
                </a:solidFill>
              </a:rPr>
              <a:t>What is a </a:t>
            </a:r>
            <a:r>
              <a:rPr lang="en-US" dirty="0" err="1" smtClean="0">
                <a:solidFill>
                  <a:schemeClr val="bg1"/>
                </a:solidFill>
              </a:rPr>
              <a:t>datastore</a:t>
            </a:r>
            <a:r>
              <a:rPr lang="en-US" dirty="0" smtClean="0">
                <a:solidFill>
                  <a:schemeClr val="bg1"/>
                </a:solidFill>
              </a:rPr>
              <a:t>?</a:t>
            </a:r>
            <a:endParaRPr lang="en-US" dirty="0">
              <a:solidFill>
                <a:schemeClr val="bg1"/>
              </a:solidFill>
            </a:endParaRPr>
          </a:p>
        </p:txBody>
      </p:sp>
      <p:pic>
        <p:nvPicPr>
          <p:cNvPr id="1026" name="Picture 2" descr="http://cloud.addictivetips.com/wp-content/uploads/2010/03/table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304801"/>
            <a:ext cx="4642848" cy="1752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dezine.com/products/powerpoint/learn/otherprograms/images/formattingexcel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614" y="762000"/>
            <a:ext cx="3086100"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row-tips.com/wp-content/uploads/2007/10/create-or-open-outlook-data-f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38600"/>
            <a:ext cx="3886200" cy="21007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ynafile.com/Data/Sites/1/images/paperless-employee-files3.jpg"/>
          <p:cNvPicPr>
            <a:picLocks noChangeAspect="1" noChangeArrowheads="1"/>
          </p:cNvPicPr>
          <p:nvPr/>
        </p:nvPicPr>
        <p:blipFill rotWithShape="1">
          <a:blip r:embed="rId5">
            <a:extLst>
              <a:ext uri="{28A0092B-C50C-407E-A947-70E740481C1C}">
                <a14:useLocalDpi xmlns:a14="http://schemas.microsoft.com/office/drawing/2010/main" val="0"/>
              </a:ext>
            </a:extLst>
          </a:blip>
          <a:srcRect l="18178" t="27502" r="13069"/>
          <a:stretch/>
        </p:blipFill>
        <p:spPr bwMode="auto">
          <a:xfrm>
            <a:off x="6629400" y="3175000"/>
            <a:ext cx="2180529" cy="333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2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150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2500"/>
                            </p:stCondLst>
                            <p:childTnLst>
                              <p:par>
                                <p:cTn id="13" presetID="10" presetClass="entr" presetSubtype="0" fill="hold" nodeType="afterEffect">
                                  <p:stCondLst>
                                    <p:cond delay="150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4500"/>
                            </p:stCondLst>
                            <p:childTnLst>
                              <p:par>
                                <p:cTn id="17" presetID="10" presetClass="entr" presetSubtype="0" fill="hold" nodeType="afterEffect">
                                  <p:stCondLst>
                                    <p:cond delay="250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bfpe.org/en/wp-content/uploads/sites/2/2014/11/Validated-stam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86448">
            <a:off x="-198473" y="656242"/>
            <a:ext cx="5873222"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lifeofanarchitect.com/wp-content/uploads/2014/08/integrity.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3962">
            <a:off x="3464442" y="2514600"/>
            <a:ext cx="5715000" cy="193357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Image result for no cut and pas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56" b="100000" l="5000" r="91250"/>
                    </a14:imgEffect>
                  </a14:imgLayer>
                </a14:imgProps>
              </a:ext>
              <a:ext uri="{28A0092B-C50C-407E-A947-70E740481C1C}">
                <a14:useLocalDpi xmlns:a14="http://schemas.microsoft.com/office/drawing/2010/main" val="0"/>
              </a:ext>
            </a:extLst>
          </a:blip>
          <a:srcRect/>
          <a:stretch>
            <a:fillRect/>
          </a:stretch>
        </p:blipFill>
        <p:spPr bwMode="auto">
          <a:xfrm>
            <a:off x="914400" y="3867150"/>
            <a:ext cx="3124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80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828800"/>
          </a:xfrm>
        </p:spPr>
        <p:txBody>
          <a:bodyPr/>
          <a:lstStyle/>
          <a:p>
            <a:r>
              <a:rPr lang="en-US" dirty="0" smtClean="0">
                <a:solidFill>
                  <a:schemeClr val="bg1"/>
                </a:solidFill>
              </a:rPr>
              <a:t>What is a database?</a:t>
            </a:r>
            <a:endParaRPr lang="en-US" dirty="0">
              <a:solidFill>
                <a:schemeClr val="bg1"/>
              </a:solidFill>
            </a:endParaRPr>
          </a:p>
        </p:txBody>
      </p:sp>
      <p:pic>
        <p:nvPicPr>
          <p:cNvPr id="1026" name="Picture 2" descr="http://cloud.addictivetips.com/wp-content/uploads/2010/03/table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304801"/>
            <a:ext cx="4642848" cy="1752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dezine.com/products/powerpoint/learn/otherprograms/images/formattingexcel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614" y="762000"/>
            <a:ext cx="3086100"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row-tips.com/wp-content/uploads/2007/10/create-or-open-outlook-data-f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38600"/>
            <a:ext cx="3886200" cy="21007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ynafile.com/Data/Sites/1/images/paperless-employee-files3.jpg"/>
          <p:cNvPicPr>
            <a:picLocks noChangeAspect="1" noChangeArrowheads="1"/>
          </p:cNvPicPr>
          <p:nvPr/>
        </p:nvPicPr>
        <p:blipFill rotWithShape="1">
          <a:blip r:embed="rId5">
            <a:extLst>
              <a:ext uri="{28A0092B-C50C-407E-A947-70E740481C1C}">
                <a14:useLocalDpi xmlns:a14="http://schemas.microsoft.com/office/drawing/2010/main" val="0"/>
              </a:ext>
            </a:extLst>
          </a:blip>
          <a:srcRect l="18178" t="27502" r="13069"/>
          <a:stretch/>
        </p:blipFill>
        <p:spPr bwMode="auto">
          <a:xfrm>
            <a:off x="6629400" y="3175000"/>
            <a:ext cx="2180529" cy="3330245"/>
          </a:xfrm>
          <a:prstGeom prst="rect">
            <a:avLst/>
          </a:prstGeom>
          <a:noFill/>
          <a:extLst>
            <a:ext uri="{909E8E84-426E-40DD-AFC4-6F175D3DCCD1}">
              <a14:hiddenFill xmlns:a14="http://schemas.microsoft.com/office/drawing/2010/main">
                <a:solidFill>
                  <a:srgbClr val="FFFFFF"/>
                </a:solidFill>
              </a14:hiddenFill>
            </a:ext>
          </a:extLst>
        </p:spPr>
      </p:pic>
      <p:sp>
        <p:nvSpPr>
          <p:cNvPr id="3" name="&quot;No&quot; Symbol 2"/>
          <p:cNvSpPr/>
          <p:nvPr/>
        </p:nvSpPr>
        <p:spPr>
          <a:xfrm>
            <a:off x="1409700" y="3763697"/>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6343650" y="3514823"/>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quot;No&quot; Symbol 8"/>
          <p:cNvSpPr/>
          <p:nvPr/>
        </p:nvSpPr>
        <p:spPr>
          <a:xfrm>
            <a:off x="5579117" y="502140"/>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400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kosbe.org/assets/images/excel-2010-icon.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16" b="97823" l="10918" r="85306"/>
                    </a14:imgEffect>
                  </a14:imgLayer>
                </a14:imgProps>
              </a:ext>
              <a:ext uri="{28A0092B-C50C-407E-A947-70E740481C1C}">
                <a14:useLocalDpi xmlns:a14="http://schemas.microsoft.com/office/drawing/2010/main" val="0"/>
              </a:ext>
            </a:extLst>
          </a:blip>
          <a:srcRect/>
          <a:stretch>
            <a:fillRect/>
          </a:stretch>
        </p:blipFill>
        <p:spPr bwMode="auto">
          <a:xfrm>
            <a:off x="2057400" y="2209800"/>
            <a:ext cx="4607983" cy="345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7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chasingalion.com/images/02_-_Lake_of_Fire.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31000"/>
                    </a14:imgEffect>
                  </a14:imgLayer>
                </a14:imgProps>
              </a:ext>
              <a:ext uri="{28A0092B-C50C-407E-A947-70E740481C1C}">
                <a14:useLocalDpi xmlns:a14="http://schemas.microsoft.com/office/drawing/2010/main" val="0"/>
              </a:ext>
            </a:extLst>
          </a:blip>
          <a:srcRect b="7256"/>
          <a:stretch/>
        </p:blipFill>
        <p:spPr bwMode="auto">
          <a:xfrm>
            <a:off x="0" y="0"/>
            <a:ext cx="10297584" cy="7162800"/>
          </a:xfrm>
          <a:prstGeom prst="rect">
            <a:avLst/>
          </a:prstGeom>
          <a:solidFill>
            <a:schemeClr val="tx1">
              <a:alpha val="38000"/>
            </a:schemeClr>
          </a:solidFill>
        </p:spPr>
      </p:pic>
      <p:grpSp>
        <p:nvGrpSpPr>
          <p:cNvPr id="4" name="Group 3"/>
          <p:cNvGrpSpPr/>
          <p:nvPr/>
        </p:nvGrpSpPr>
        <p:grpSpPr>
          <a:xfrm>
            <a:off x="1524000" y="984688"/>
            <a:ext cx="1066800" cy="2330012"/>
            <a:chOff x="1524000" y="984688"/>
            <a:chExt cx="1066800" cy="2330012"/>
          </a:xfrm>
        </p:grpSpPr>
        <p:sp>
          <p:nvSpPr>
            <p:cNvPr id="2" name="Moon 1"/>
            <p:cNvSpPr/>
            <p:nvPr/>
          </p:nvSpPr>
          <p:spPr>
            <a:xfrm rot="19867445">
              <a:off x="1524000" y="1104900"/>
              <a:ext cx="1066800" cy="2209800"/>
            </a:xfrm>
            <a:prstGeom prst="mo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756144" y="984688"/>
              <a:ext cx="304800" cy="304800"/>
            </a:xfrm>
            <a:prstGeom prst="ellipse">
              <a:avLst/>
            </a:prstGeom>
            <a:solidFill>
              <a:schemeClr val="tx1"/>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flipH="1">
            <a:off x="5895445" y="984688"/>
            <a:ext cx="1066800" cy="2330012"/>
            <a:chOff x="1524000" y="984688"/>
            <a:chExt cx="1066800" cy="2330012"/>
          </a:xfrm>
        </p:grpSpPr>
        <p:sp>
          <p:nvSpPr>
            <p:cNvPr id="7" name="Moon 6"/>
            <p:cNvSpPr/>
            <p:nvPr/>
          </p:nvSpPr>
          <p:spPr>
            <a:xfrm rot="19867445">
              <a:off x="1524000" y="1104900"/>
              <a:ext cx="1066800" cy="2209800"/>
            </a:xfrm>
            <a:prstGeom prst="mo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56144" y="984688"/>
              <a:ext cx="304800" cy="304800"/>
            </a:xfrm>
            <a:prstGeom prst="ellipse">
              <a:avLst/>
            </a:prstGeom>
            <a:solidFill>
              <a:schemeClr val="tx1"/>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18" name="Picture 2" descr="http://www.kosbe.org/assets/images/excel-2010-icon.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16" b="97823" l="10918" r="85306"/>
                    </a14:imgEffect>
                  </a14:imgLayer>
                </a14:imgProps>
              </a:ext>
              <a:ext uri="{28A0092B-C50C-407E-A947-70E740481C1C}">
                <a14:useLocalDpi xmlns:a14="http://schemas.microsoft.com/office/drawing/2010/main" val="0"/>
              </a:ext>
            </a:extLst>
          </a:blip>
          <a:srcRect/>
          <a:stretch>
            <a:fillRect/>
          </a:stretch>
        </p:blipFill>
        <p:spPr bwMode="auto">
          <a:xfrm>
            <a:off x="2057400" y="2209800"/>
            <a:ext cx="4607983" cy="345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85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8969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pic>
        <p:nvPicPr>
          <p:cNvPr id="3" name="Picture 8"/>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3048000" y="1143000"/>
            <a:ext cx="30480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quot;No&quot; Symbol 4"/>
          <p:cNvSpPr/>
          <p:nvPr/>
        </p:nvSpPr>
        <p:spPr>
          <a:xfrm>
            <a:off x="2019300" y="304800"/>
            <a:ext cx="5105400" cy="4724400"/>
          </a:xfrm>
          <a:prstGeom prst="noSmoking">
            <a:avLst>
              <a:gd name="adj" fmla="val 605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0" y="5715000"/>
            <a:ext cx="9144000" cy="923330"/>
          </a:xfrm>
          <a:prstGeom prst="rect">
            <a:avLst/>
          </a:prstGeom>
          <a:noFill/>
        </p:spPr>
        <p:txBody>
          <a:bodyPr wrap="square" rtlCol="0">
            <a:spAutoFit/>
          </a:bodyPr>
          <a:lstStyle/>
          <a:p>
            <a:pPr algn="ctr"/>
            <a:r>
              <a:rPr lang="en-US" sz="5400" b="1" dirty="0" smtClean="0"/>
              <a:t>Do Not Use Spreadsheets</a:t>
            </a:r>
            <a:endParaRPr lang="en-US" sz="5400" b="1" dirty="0"/>
          </a:p>
        </p:txBody>
      </p:sp>
    </p:spTree>
    <p:extLst>
      <p:ext uri="{BB962C8B-B14F-4D97-AF65-F5344CB8AC3E}">
        <p14:creationId xmlns:p14="http://schemas.microsoft.com/office/powerpoint/2010/main" val="40835195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2058" y="5330031"/>
            <a:ext cx="3039142" cy="10214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5654"/>
            <a:ext cx="1826746" cy="1826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6720" y="1035446"/>
            <a:ext cx="2087553" cy="1814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2270" y="400519"/>
            <a:ext cx="1858828" cy="1357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7"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9"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7152" y="2398491"/>
            <a:ext cx="2263695" cy="902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4" name="Picture 12" descr="http://www.logisoft.com/media/catalog/product/cache/1/image/9df78eab33525d08d6e5fb8d27136e95/T/r/Treuters_ReferenceManager12_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9000" y="4114799"/>
            <a:ext cx="1447800" cy="1670539"/>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ttp://grabdata.com/assets/Merlin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975" y="4648200"/>
            <a:ext cx="1010826" cy="13636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eith.hurley.STN\Downloads\mongodb-logo-lar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52058" y="5371026"/>
            <a:ext cx="3053685" cy="94053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webapps-cdn.esri.com/Apps/MegaMenu/img/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0497" y="4043052"/>
            <a:ext cx="2448268" cy="9052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neo4j.com/wp-content/themes/neo4jweb/assets/images/neo4j-logo-20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6885" y="3695700"/>
            <a:ext cx="2143125" cy="952500"/>
          </a:xfrm>
          <a:prstGeom prst="rect">
            <a:avLst/>
          </a:prstGeom>
          <a:solidFill>
            <a:schemeClr val="bg1"/>
          </a:solidFill>
        </p:spPr>
      </p:pic>
      <p:pic>
        <p:nvPicPr>
          <p:cNvPr id="103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975" y="2251661"/>
            <a:ext cx="2136775" cy="1196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830028" y="3541316"/>
            <a:ext cx="2435225" cy="1447800"/>
          </a:xfrm>
          <a:prstGeom prst="rect">
            <a:avLst/>
          </a:pr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791200" y="2122714"/>
            <a:ext cx="2747548" cy="1447800"/>
          </a:xfrm>
          <a:prstGeom prst="rect">
            <a:avLst/>
          </a:pr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444750" y="5143500"/>
            <a:ext cx="3498850" cy="1447800"/>
          </a:xfrm>
          <a:prstGeom prst="rect">
            <a:avLst/>
          </a:pr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1573" y="4400344"/>
            <a:ext cx="1565077" cy="1771855"/>
          </a:xfrm>
          <a:prstGeom prst="rect">
            <a:avLst/>
          </a:pr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153235" y="4043051"/>
            <a:ext cx="1647864" cy="2129148"/>
          </a:xfrm>
          <a:prstGeom prst="rect">
            <a:avLst/>
          </a:pr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440161" y="3642431"/>
            <a:ext cx="2598775" cy="1447800"/>
          </a:xfrm>
          <a:prstGeom prst="rect">
            <a:avLst/>
          </a:pr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73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18" grpId="0" animBg="1"/>
      <p:bldP spid="19" grpId="0"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345"/>
            <a:ext cx="9144000" cy="923330"/>
          </a:xfrm>
          <a:prstGeom prst="rect">
            <a:avLst/>
          </a:prstGeom>
          <a:noFill/>
        </p:spPr>
        <p:txBody>
          <a:bodyPr wrap="square" rtlCol="0">
            <a:spAutoFit/>
          </a:bodyPr>
          <a:lstStyle/>
          <a:p>
            <a:pPr algn="ctr"/>
            <a:r>
              <a:rPr lang="en-US" sz="5400" b="1" dirty="0" smtClean="0">
                <a:solidFill>
                  <a:schemeClr val="bg1"/>
                </a:solidFill>
              </a:rPr>
              <a:t>What is a relational database?</a:t>
            </a:r>
            <a:endParaRPr lang="en-US" sz="5400" b="1" dirty="0">
              <a:solidFill>
                <a:schemeClr val="bg1"/>
              </a:solidFill>
            </a:endParaRPr>
          </a:p>
        </p:txBody>
      </p:sp>
      <p:pic>
        <p:nvPicPr>
          <p:cNvPr id="112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1143000"/>
            <a:ext cx="6353175"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a:stretch>
            <a:fillRect/>
          </a:stretch>
        </p:blipFill>
        <p:spPr>
          <a:xfrm>
            <a:off x="495300" y="1447800"/>
            <a:ext cx="8153400" cy="4827671"/>
          </a:xfrm>
          <a:prstGeom prst="rect">
            <a:avLst/>
          </a:prstGeom>
        </p:spPr>
      </p:pic>
    </p:spTree>
    <p:extLst>
      <p:ext uri="{BB962C8B-B14F-4D97-AF65-F5344CB8AC3E}">
        <p14:creationId xmlns:p14="http://schemas.microsoft.com/office/powerpoint/2010/main" val="249162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keith.hurley\AppData\Local\Microsoft\Windows\Temporary Internet Files\Content.IE5\YWWM3SWN\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5240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0" y="381000"/>
            <a:ext cx="3237809" cy="923330"/>
          </a:xfrm>
          <a:prstGeom prst="rect">
            <a:avLst/>
          </a:prstGeom>
          <a:noFill/>
        </p:spPr>
        <p:txBody>
          <a:bodyPr wrap="none" rtlCol="0">
            <a:spAutoFit/>
          </a:bodyPr>
          <a:lstStyle/>
          <a:p>
            <a:r>
              <a:rPr lang="en-US" dirty="0" smtClean="0">
                <a:solidFill>
                  <a:schemeClr val="bg1"/>
                </a:solidFill>
              </a:rPr>
              <a:t>Stores Data</a:t>
            </a:r>
          </a:p>
          <a:p>
            <a:r>
              <a:rPr lang="en-US" dirty="0" smtClean="0">
                <a:solidFill>
                  <a:schemeClr val="bg1"/>
                </a:solidFill>
              </a:rPr>
              <a:t>Runs Queries (Batch Operations)</a:t>
            </a:r>
          </a:p>
          <a:p>
            <a:r>
              <a:rPr lang="en-US" dirty="0" smtClean="0">
                <a:solidFill>
                  <a:schemeClr val="bg1"/>
                </a:solidFill>
              </a:rPr>
              <a:t>Retrieves Data</a:t>
            </a:r>
            <a:endParaRPr lang="en-US" dirty="0">
              <a:solidFill>
                <a:schemeClr val="bg1"/>
              </a:solidFill>
            </a:endParaRPr>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 y="1975047"/>
            <a:ext cx="8991600" cy="4844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69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keith.hurley\AppData\Local\Microsoft\Windows\Temporary Internet Files\Content.IE5\YWWM3SWN\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5240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0" y="381000"/>
            <a:ext cx="3237809" cy="923330"/>
          </a:xfrm>
          <a:prstGeom prst="rect">
            <a:avLst/>
          </a:prstGeom>
          <a:noFill/>
        </p:spPr>
        <p:txBody>
          <a:bodyPr wrap="none" rtlCol="0">
            <a:spAutoFit/>
          </a:bodyPr>
          <a:lstStyle/>
          <a:p>
            <a:r>
              <a:rPr lang="en-US" dirty="0" smtClean="0">
                <a:solidFill>
                  <a:schemeClr val="bg1"/>
                </a:solidFill>
              </a:rPr>
              <a:t>Stores Data</a:t>
            </a:r>
          </a:p>
          <a:p>
            <a:r>
              <a:rPr lang="en-US" dirty="0" smtClean="0">
                <a:solidFill>
                  <a:schemeClr val="bg1"/>
                </a:solidFill>
              </a:rPr>
              <a:t>Runs Queries (Batch Operations)</a:t>
            </a:r>
          </a:p>
          <a:p>
            <a:r>
              <a:rPr lang="en-US" dirty="0" smtClean="0">
                <a:solidFill>
                  <a:schemeClr val="bg1"/>
                </a:solidFill>
              </a:rPr>
              <a:t>Retrieves Data</a:t>
            </a:r>
            <a:endParaRPr lang="en-US" dirty="0">
              <a:solidFill>
                <a:schemeClr val="bg1"/>
              </a:solidFill>
            </a:endParaRPr>
          </a:p>
        </p:txBody>
      </p:sp>
      <p:sp>
        <p:nvSpPr>
          <p:cNvPr id="7" name="TextBox 6"/>
          <p:cNvSpPr txBox="1"/>
          <p:nvPr/>
        </p:nvSpPr>
        <p:spPr>
          <a:xfrm>
            <a:off x="377294" y="3419564"/>
            <a:ext cx="1175386" cy="1200329"/>
          </a:xfrm>
          <a:prstGeom prst="rect">
            <a:avLst/>
          </a:prstGeom>
          <a:noFill/>
        </p:spPr>
        <p:txBody>
          <a:bodyPr wrap="none" rtlCol="0">
            <a:spAutoFit/>
          </a:bodyPr>
          <a:lstStyle/>
          <a:p>
            <a:r>
              <a:rPr lang="en-US" dirty="0" smtClean="0">
                <a:solidFill>
                  <a:schemeClr val="bg1"/>
                </a:solidFill>
              </a:rPr>
              <a:t>Enter Data</a:t>
            </a:r>
          </a:p>
          <a:p>
            <a:r>
              <a:rPr lang="en-US" dirty="0" smtClean="0">
                <a:solidFill>
                  <a:schemeClr val="bg1"/>
                </a:solidFill>
              </a:rPr>
              <a:t>Edit Data</a:t>
            </a:r>
          </a:p>
          <a:p>
            <a:r>
              <a:rPr lang="en-US" dirty="0" smtClean="0">
                <a:solidFill>
                  <a:schemeClr val="bg1"/>
                </a:solidFill>
              </a:rPr>
              <a:t>Reports</a:t>
            </a:r>
          </a:p>
          <a:p>
            <a:r>
              <a:rPr lang="en-US" dirty="0" smtClean="0">
                <a:solidFill>
                  <a:schemeClr val="bg1"/>
                </a:solidFill>
              </a:rPr>
              <a:t>Analysis</a:t>
            </a:r>
            <a:endParaRPr lang="en-US" dirty="0">
              <a:solidFill>
                <a:schemeClr val="bg1"/>
              </a:solidFill>
            </a:endParaRPr>
          </a:p>
        </p:txBody>
      </p:sp>
      <p:sp>
        <p:nvSpPr>
          <p:cNvPr id="9" name="TextBox 8"/>
          <p:cNvSpPr txBox="1"/>
          <p:nvPr/>
        </p:nvSpPr>
        <p:spPr>
          <a:xfrm>
            <a:off x="3124200" y="4921781"/>
            <a:ext cx="1175386" cy="1200329"/>
          </a:xfrm>
          <a:prstGeom prst="rect">
            <a:avLst/>
          </a:prstGeom>
          <a:noFill/>
        </p:spPr>
        <p:txBody>
          <a:bodyPr wrap="none" rtlCol="0">
            <a:spAutoFit/>
          </a:bodyPr>
          <a:lstStyle/>
          <a:p>
            <a:r>
              <a:rPr lang="en-US" dirty="0" smtClean="0">
                <a:solidFill>
                  <a:schemeClr val="bg1"/>
                </a:solidFill>
              </a:rPr>
              <a:t>Enter Data</a:t>
            </a:r>
          </a:p>
          <a:p>
            <a:r>
              <a:rPr lang="en-US" dirty="0" smtClean="0">
                <a:solidFill>
                  <a:schemeClr val="bg1"/>
                </a:solidFill>
              </a:rPr>
              <a:t>Edit Data</a:t>
            </a:r>
          </a:p>
          <a:p>
            <a:r>
              <a:rPr lang="en-US" dirty="0" smtClean="0">
                <a:solidFill>
                  <a:schemeClr val="bg1"/>
                </a:solidFill>
              </a:rPr>
              <a:t>Reports</a:t>
            </a:r>
          </a:p>
          <a:p>
            <a:r>
              <a:rPr lang="en-US" dirty="0" smtClean="0">
                <a:solidFill>
                  <a:schemeClr val="bg1"/>
                </a:solidFill>
              </a:rPr>
              <a:t>Analysis</a:t>
            </a:r>
            <a:endParaRPr lang="en-US" dirty="0">
              <a:solidFill>
                <a:schemeClr val="bg1"/>
              </a:solidFill>
            </a:endParaRPr>
          </a:p>
        </p:txBody>
      </p:sp>
      <p:sp>
        <p:nvSpPr>
          <p:cNvPr id="11" name="TextBox 10"/>
          <p:cNvSpPr txBox="1"/>
          <p:nvPr/>
        </p:nvSpPr>
        <p:spPr>
          <a:xfrm>
            <a:off x="6620264" y="5069713"/>
            <a:ext cx="937564" cy="646331"/>
          </a:xfrm>
          <a:prstGeom prst="rect">
            <a:avLst/>
          </a:prstGeom>
          <a:noFill/>
        </p:spPr>
        <p:txBody>
          <a:bodyPr wrap="none" rtlCol="0">
            <a:spAutoFit/>
          </a:bodyPr>
          <a:lstStyle/>
          <a:p>
            <a:r>
              <a:rPr lang="en-US" dirty="0" smtClean="0">
                <a:solidFill>
                  <a:schemeClr val="bg1"/>
                </a:solidFill>
              </a:rPr>
              <a:t>Reports</a:t>
            </a:r>
          </a:p>
          <a:p>
            <a:r>
              <a:rPr lang="en-US" dirty="0" smtClean="0">
                <a:solidFill>
                  <a:schemeClr val="bg1"/>
                </a:solidFill>
              </a:rPr>
              <a:t>Analysis</a:t>
            </a:r>
            <a:endParaRPr lang="en-US" dirty="0">
              <a:solidFill>
                <a:schemeClr val="bg1"/>
              </a:solidFill>
            </a:endParaRPr>
          </a:p>
        </p:txBody>
      </p:sp>
      <p:cxnSp>
        <p:nvCxnSpPr>
          <p:cNvPr id="12" name="Straight Arrow Connector 11"/>
          <p:cNvCxnSpPr/>
          <p:nvPr/>
        </p:nvCxnSpPr>
        <p:spPr>
          <a:xfrm flipH="1">
            <a:off x="2048264" y="1333500"/>
            <a:ext cx="1295471" cy="1066800"/>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95600" y="1981200"/>
            <a:ext cx="960668" cy="2638693"/>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31369" y="2009864"/>
            <a:ext cx="1283631" cy="2610029"/>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21"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391538" y="4928535"/>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descr="http://getintopc.com/wp-content/uploads/2013/04/windows-7-ultimate-features-and-review.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245" y="2235200"/>
            <a:ext cx="1727484" cy="1079678"/>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i.msdn.microsoft.com/Cc301592.data0106fig02(en-us,MSDN.1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9700" y="4941945"/>
            <a:ext cx="171450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76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0" y="381000"/>
            <a:ext cx="3237809" cy="923330"/>
          </a:xfrm>
          <a:prstGeom prst="rect">
            <a:avLst/>
          </a:prstGeom>
          <a:noFill/>
        </p:spPr>
        <p:txBody>
          <a:bodyPr wrap="none" rtlCol="0">
            <a:spAutoFit/>
          </a:bodyPr>
          <a:lstStyle/>
          <a:p>
            <a:r>
              <a:rPr lang="en-US" dirty="0" smtClean="0">
                <a:solidFill>
                  <a:schemeClr val="bg1"/>
                </a:solidFill>
              </a:rPr>
              <a:t>Stores Data</a:t>
            </a:r>
          </a:p>
          <a:p>
            <a:r>
              <a:rPr lang="en-US" dirty="0" smtClean="0">
                <a:solidFill>
                  <a:schemeClr val="bg1"/>
                </a:solidFill>
              </a:rPr>
              <a:t>Runs Queries (Batch Operations)</a:t>
            </a:r>
          </a:p>
          <a:p>
            <a:r>
              <a:rPr lang="en-US" dirty="0" smtClean="0">
                <a:solidFill>
                  <a:schemeClr val="bg1"/>
                </a:solidFill>
              </a:rPr>
              <a:t>Retrieves Data</a:t>
            </a:r>
            <a:endParaRPr lang="en-US" dirty="0">
              <a:solidFill>
                <a:schemeClr val="bg1"/>
              </a:solidFill>
            </a:endParaRPr>
          </a:p>
        </p:txBody>
      </p:sp>
      <p:sp>
        <p:nvSpPr>
          <p:cNvPr id="7" name="TextBox 6"/>
          <p:cNvSpPr txBox="1"/>
          <p:nvPr/>
        </p:nvSpPr>
        <p:spPr>
          <a:xfrm>
            <a:off x="1923414" y="381000"/>
            <a:ext cx="1175386" cy="1200329"/>
          </a:xfrm>
          <a:prstGeom prst="rect">
            <a:avLst/>
          </a:prstGeom>
          <a:noFill/>
        </p:spPr>
        <p:txBody>
          <a:bodyPr wrap="none" rtlCol="0">
            <a:spAutoFit/>
          </a:bodyPr>
          <a:lstStyle/>
          <a:p>
            <a:r>
              <a:rPr lang="en-US" dirty="0" smtClean="0">
                <a:solidFill>
                  <a:schemeClr val="bg1"/>
                </a:solidFill>
              </a:rPr>
              <a:t>Enter Data</a:t>
            </a:r>
          </a:p>
          <a:p>
            <a:r>
              <a:rPr lang="en-US" dirty="0" smtClean="0">
                <a:solidFill>
                  <a:schemeClr val="bg1"/>
                </a:solidFill>
              </a:rPr>
              <a:t>Edit Data</a:t>
            </a:r>
          </a:p>
          <a:p>
            <a:r>
              <a:rPr lang="en-US" dirty="0" smtClean="0">
                <a:solidFill>
                  <a:schemeClr val="bg1"/>
                </a:solidFill>
              </a:rPr>
              <a:t>Reports</a:t>
            </a:r>
          </a:p>
          <a:p>
            <a:r>
              <a:rPr lang="en-US" dirty="0" smtClean="0">
                <a:solidFill>
                  <a:schemeClr val="bg1"/>
                </a:solidFill>
              </a:rPr>
              <a:t>Analysis</a:t>
            </a:r>
            <a:endParaRPr lang="en-US" dirty="0">
              <a:solidFill>
                <a:schemeClr val="bg1"/>
              </a:solidFill>
            </a:endParaRPr>
          </a:p>
        </p:txBody>
      </p:sp>
      <p:sp>
        <p:nvSpPr>
          <p:cNvPr id="11" name="TextBox 10"/>
          <p:cNvSpPr txBox="1"/>
          <p:nvPr/>
        </p:nvSpPr>
        <p:spPr>
          <a:xfrm>
            <a:off x="6620264" y="5069713"/>
            <a:ext cx="937564" cy="646331"/>
          </a:xfrm>
          <a:prstGeom prst="rect">
            <a:avLst/>
          </a:prstGeom>
          <a:noFill/>
        </p:spPr>
        <p:txBody>
          <a:bodyPr wrap="none" rtlCol="0">
            <a:spAutoFit/>
          </a:bodyPr>
          <a:lstStyle/>
          <a:p>
            <a:r>
              <a:rPr lang="en-US" dirty="0" smtClean="0">
                <a:solidFill>
                  <a:schemeClr val="bg1"/>
                </a:solidFill>
              </a:rPr>
              <a:t>Reports</a:t>
            </a:r>
          </a:p>
          <a:p>
            <a:r>
              <a:rPr lang="en-US" dirty="0" smtClean="0">
                <a:solidFill>
                  <a:schemeClr val="bg1"/>
                </a:solidFill>
              </a:rPr>
              <a:t>Analysis</a:t>
            </a:r>
            <a:endParaRPr lang="en-US" dirty="0">
              <a:solidFill>
                <a:schemeClr val="bg1"/>
              </a:solidFill>
            </a:endParaRPr>
          </a:p>
        </p:txBody>
      </p:sp>
      <p:cxnSp>
        <p:nvCxnSpPr>
          <p:cNvPr id="18" name="Straight Arrow Connector 17"/>
          <p:cNvCxnSpPr/>
          <p:nvPr/>
        </p:nvCxnSpPr>
        <p:spPr>
          <a:xfrm>
            <a:off x="4431369" y="2009864"/>
            <a:ext cx="1283631" cy="2610029"/>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21"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391538" y="4928535"/>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381000"/>
            <a:ext cx="104933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415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37004" y="1955800"/>
            <a:ext cx="3300904" cy="2862322"/>
          </a:xfrm>
          <a:prstGeom prst="rect">
            <a:avLst/>
          </a:prstGeom>
          <a:noFill/>
        </p:spPr>
        <p:txBody>
          <a:bodyPr wrap="none" rtlCol="0">
            <a:spAutoFit/>
          </a:bodyPr>
          <a:lstStyle/>
          <a:p>
            <a:r>
              <a:rPr lang="en-US" sz="6000" b="1" dirty="0" smtClean="0">
                <a:solidFill>
                  <a:srgbClr val="FFFF00"/>
                </a:solidFill>
                <a:effectLst>
                  <a:glow rad="635000">
                    <a:schemeClr val="tx1"/>
                  </a:glow>
                </a:effectLst>
              </a:rPr>
              <a:t>Designing</a:t>
            </a:r>
          </a:p>
          <a:p>
            <a:r>
              <a:rPr lang="en-US" sz="6000" b="1" dirty="0" smtClean="0">
                <a:solidFill>
                  <a:srgbClr val="FFFF00"/>
                </a:solidFill>
                <a:effectLst>
                  <a:glow rad="635000">
                    <a:schemeClr val="tx1"/>
                  </a:glow>
                </a:effectLst>
              </a:rPr>
              <a:t>A </a:t>
            </a:r>
          </a:p>
          <a:p>
            <a:r>
              <a:rPr lang="en-US" sz="6000" b="1" dirty="0" smtClean="0">
                <a:solidFill>
                  <a:srgbClr val="FFFF00"/>
                </a:solidFill>
                <a:effectLst>
                  <a:glow rad="635000">
                    <a:schemeClr val="tx1"/>
                  </a:glow>
                </a:effectLst>
              </a:rPr>
              <a:t>Database</a:t>
            </a:r>
            <a:endParaRPr lang="en-US" sz="6000" b="1" dirty="0">
              <a:solidFill>
                <a:srgbClr val="FFFF00"/>
              </a:solidFill>
              <a:effectLst>
                <a:glow rad="635000">
                  <a:schemeClr val="tx1"/>
                </a:glow>
              </a:effectLst>
            </a:endParaRPr>
          </a:p>
        </p:txBody>
      </p:sp>
      <p:sp>
        <p:nvSpPr>
          <p:cNvPr id="3" name="AutoShape 7"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9"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0428"/>
          <a:stretch/>
        </p:blipFill>
        <p:spPr bwMode="auto">
          <a:xfrm>
            <a:off x="3649892" y="0"/>
            <a:ext cx="5468708" cy="3979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987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06842"/>
            <a:ext cx="8795530" cy="400109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3200" dirty="0" smtClean="0">
                <a:solidFill>
                  <a:schemeClr val="bg1"/>
                </a:solidFill>
              </a:rPr>
              <a:t>In operational systems, does history matter</a:t>
            </a:r>
          </a:p>
          <a:p>
            <a:pPr marL="285750" indent="-285750">
              <a:spcAft>
                <a:spcPts val="600"/>
              </a:spcAft>
              <a:buFont typeface="Arial" panose="020B0604020202020204" pitchFamily="34" charset="0"/>
              <a:buChar char="•"/>
            </a:pPr>
            <a:r>
              <a:rPr lang="en-US" sz="3200" dirty="0" smtClean="0">
                <a:solidFill>
                  <a:schemeClr val="bg1"/>
                </a:solidFill>
              </a:rPr>
              <a:t>In data systems, NEVER DELETE</a:t>
            </a:r>
          </a:p>
          <a:p>
            <a:pPr marL="285750" indent="-285750">
              <a:spcAft>
                <a:spcPts val="600"/>
              </a:spcAft>
              <a:buFont typeface="Arial" panose="020B0604020202020204" pitchFamily="34" charset="0"/>
              <a:buChar char="•"/>
            </a:pPr>
            <a:r>
              <a:rPr lang="en-US" sz="3200" dirty="0" smtClean="0">
                <a:solidFill>
                  <a:schemeClr val="bg1"/>
                </a:solidFill>
              </a:rPr>
              <a:t>Every record gets its own identifier</a:t>
            </a:r>
          </a:p>
          <a:p>
            <a:pPr marL="285750" indent="-285750">
              <a:spcAft>
                <a:spcPts val="600"/>
              </a:spcAft>
              <a:buFont typeface="Arial" panose="020B0604020202020204" pitchFamily="34" charset="0"/>
              <a:buChar char="•"/>
            </a:pPr>
            <a:r>
              <a:rPr lang="en-US" sz="3200" dirty="0" smtClean="0">
                <a:solidFill>
                  <a:schemeClr val="bg1"/>
                </a:solidFill>
              </a:rPr>
              <a:t>Avoid text variables….PERIOD</a:t>
            </a:r>
          </a:p>
          <a:p>
            <a:pPr marL="285750" indent="-285750">
              <a:spcAft>
                <a:spcPts val="600"/>
              </a:spcAft>
              <a:buFont typeface="Arial" panose="020B0604020202020204" pitchFamily="34" charset="0"/>
              <a:buChar char="•"/>
            </a:pPr>
            <a:r>
              <a:rPr lang="en-US" sz="3200" dirty="0">
                <a:solidFill>
                  <a:schemeClr val="bg1"/>
                </a:solidFill>
              </a:rPr>
              <a:t>Define the difference between null and </a:t>
            </a:r>
            <a:r>
              <a:rPr lang="en-US" sz="3200" dirty="0" smtClean="0">
                <a:solidFill>
                  <a:schemeClr val="bg1"/>
                </a:solidFill>
              </a:rPr>
              <a:t>zero</a:t>
            </a:r>
          </a:p>
          <a:p>
            <a:pPr marL="285750" indent="-285750">
              <a:spcAft>
                <a:spcPts val="600"/>
              </a:spcAft>
              <a:buFont typeface="Arial" panose="020B0604020202020204" pitchFamily="34" charset="0"/>
              <a:buChar char="•"/>
            </a:pPr>
            <a:r>
              <a:rPr lang="en-US" sz="3200" dirty="0" smtClean="0">
                <a:solidFill>
                  <a:schemeClr val="bg1"/>
                </a:solidFill>
              </a:rPr>
              <a:t>Naming conventions</a:t>
            </a:r>
          </a:p>
          <a:p>
            <a:pPr marL="285750" indent="-285750">
              <a:spcAft>
                <a:spcPts val="600"/>
              </a:spcAft>
              <a:buFont typeface="Arial" panose="020B0604020202020204" pitchFamily="34" charset="0"/>
              <a:buChar char="•"/>
            </a:pPr>
            <a:endParaRPr lang="en-US" sz="32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35819"/>
            <a:ext cx="1468975" cy="1388181"/>
          </a:xfrm>
          <a:prstGeom prst="rect">
            <a:avLst/>
          </a:prstGeom>
        </p:spPr>
      </p:pic>
      <p:sp>
        <p:nvSpPr>
          <p:cNvPr id="4" name="Title 1"/>
          <p:cNvSpPr txBox="1">
            <a:spLocks/>
          </p:cNvSpPr>
          <p:nvPr/>
        </p:nvSpPr>
        <p:spPr>
          <a:xfrm>
            <a:off x="3657600" y="334609"/>
            <a:ext cx="5257800" cy="9906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b="1" dirty="0" smtClean="0">
                <a:solidFill>
                  <a:schemeClr val="bg1"/>
                </a:solidFill>
              </a:rPr>
              <a:t>Database Potpourri</a:t>
            </a:r>
            <a:endParaRPr lang="en-US" b="1" dirty="0">
              <a:solidFill>
                <a:schemeClr val="bg1"/>
              </a:solidFill>
            </a:endParaRPr>
          </a:p>
        </p:txBody>
      </p:sp>
    </p:spTree>
    <p:extLst>
      <p:ext uri="{BB962C8B-B14F-4D97-AF65-F5344CB8AC3E}">
        <p14:creationId xmlns:p14="http://schemas.microsoft.com/office/powerpoint/2010/main" val="308852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rgbClr val="00CCFF"/>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rgbClr val="00CCFF"/>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00CCFF"/>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00CCFF"/>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00CCFF"/>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5" end="5"/>
                                            </p:txEl>
                                          </p:spTgt>
                                        </p:tgtEl>
                                        <p:attrNameLst>
                                          <p:attrName>ppt_c</p:attrName>
                                        </p:attrNameLst>
                                      </p:cBhvr>
                                      <p:to>
                                        <a:srgbClr val="00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07641"/>
            <a:ext cx="2564933" cy="2062103"/>
          </a:xfrm>
          <a:prstGeom prst="rect">
            <a:avLst/>
          </a:prstGeom>
          <a:noFill/>
          <a:ln>
            <a:solidFill>
              <a:srgbClr val="F2F6FB"/>
            </a:solidFill>
          </a:ln>
        </p:spPr>
        <p:txBody>
          <a:bodyPr wrap="none" rtlCol="0">
            <a:spAutoFit/>
          </a:bodyPr>
          <a:lstStyle/>
          <a:p>
            <a:r>
              <a:rPr lang="en-US" sz="3200" dirty="0" err="1" smtClean="0">
                <a:solidFill>
                  <a:schemeClr val="tx2">
                    <a:lumMod val="40000"/>
                    <a:lumOff val="60000"/>
                  </a:schemeClr>
                </a:solidFill>
              </a:rPr>
              <a:t>net_UID</a:t>
            </a:r>
            <a:endParaRPr lang="en-US" sz="3200" dirty="0" smtClean="0">
              <a:solidFill>
                <a:schemeClr val="tx2">
                  <a:lumMod val="40000"/>
                  <a:lumOff val="60000"/>
                </a:schemeClr>
              </a:solidFill>
            </a:endParaRPr>
          </a:p>
          <a:p>
            <a:r>
              <a:rPr lang="en-US" sz="3200" dirty="0" err="1" smtClean="0">
                <a:solidFill>
                  <a:schemeClr val="tx2">
                    <a:lumMod val="40000"/>
                    <a:lumOff val="60000"/>
                  </a:schemeClr>
                </a:solidFill>
              </a:rPr>
              <a:t>net_Date</a:t>
            </a:r>
            <a:endParaRPr lang="en-US" sz="3200" dirty="0" smtClean="0">
              <a:solidFill>
                <a:schemeClr val="tx2">
                  <a:lumMod val="40000"/>
                  <a:lumOff val="60000"/>
                </a:schemeClr>
              </a:solidFill>
            </a:endParaRPr>
          </a:p>
          <a:p>
            <a:r>
              <a:rPr lang="en-US" sz="3200" dirty="0" err="1" smtClean="0">
                <a:solidFill>
                  <a:schemeClr val="tx2">
                    <a:lumMod val="40000"/>
                    <a:lumOff val="60000"/>
                  </a:schemeClr>
                </a:solidFill>
              </a:rPr>
              <a:t>net_Type</a:t>
            </a:r>
            <a:endParaRPr lang="en-US" sz="3200" dirty="0" smtClean="0">
              <a:solidFill>
                <a:schemeClr val="tx2">
                  <a:lumMod val="40000"/>
                  <a:lumOff val="60000"/>
                </a:schemeClr>
              </a:solidFill>
            </a:endParaRPr>
          </a:p>
          <a:p>
            <a:r>
              <a:rPr lang="en-US" sz="3200" dirty="0" err="1" smtClean="0">
                <a:solidFill>
                  <a:schemeClr val="tx2">
                    <a:lumMod val="40000"/>
                    <a:lumOff val="60000"/>
                  </a:schemeClr>
                </a:solidFill>
              </a:rPr>
              <a:t>net_MeshSize</a:t>
            </a:r>
            <a:endParaRPr lang="en-US" sz="3200" dirty="0" smtClean="0">
              <a:solidFill>
                <a:schemeClr val="tx2">
                  <a:lumMod val="40000"/>
                  <a:lumOff val="60000"/>
                </a:schemeClr>
              </a:solidFill>
            </a:endParaRPr>
          </a:p>
        </p:txBody>
      </p:sp>
      <p:sp>
        <p:nvSpPr>
          <p:cNvPr id="8" name="TextBox 7"/>
          <p:cNvSpPr txBox="1"/>
          <p:nvPr/>
        </p:nvSpPr>
        <p:spPr>
          <a:xfrm>
            <a:off x="304799" y="838200"/>
            <a:ext cx="2564933" cy="769441"/>
          </a:xfrm>
          <a:prstGeom prst="rect">
            <a:avLst/>
          </a:prstGeom>
          <a:noFill/>
          <a:ln>
            <a:solidFill>
              <a:srgbClr val="F2F6FB"/>
            </a:solidFill>
          </a:ln>
        </p:spPr>
        <p:txBody>
          <a:bodyPr wrap="square" rtlCol="0">
            <a:spAutoFit/>
          </a:bodyPr>
          <a:lstStyle/>
          <a:p>
            <a:r>
              <a:rPr lang="en-US" sz="4400" dirty="0" err="1" smtClean="0">
                <a:solidFill>
                  <a:srgbClr val="F2F6FB"/>
                </a:solidFill>
              </a:rPr>
              <a:t>tblNets</a:t>
            </a:r>
            <a:endParaRPr lang="en-US" sz="4400" dirty="0">
              <a:solidFill>
                <a:srgbClr val="F2F6FB"/>
              </a:solidFill>
            </a:endParaRPr>
          </a:p>
        </p:txBody>
      </p:sp>
      <p:sp>
        <p:nvSpPr>
          <p:cNvPr id="9" name="TextBox 8"/>
          <p:cNvSpPr txBox="1"/>
          <p:nvPr/>
        </p:nvSpPr>
        <p:spPr>
          <a:xfrm>
            <a:off x="3309257" y="1574984"/>
            <a:ext cx="2311658" cy="2554545"/>
          </a:xfrm>
          <a:prstGeom prst="rect">
            <a:avLst/>
          </a:prstGeom>
          <a:noFill/>
          <a:ln>
            <a:solidFill>
              <a:srgbClr val="F2F6FB"/>
            </a:solidFill>
          </a:ln>
        </p:spPr>
        <p:txBody>
          <a:bodyPr wrap="square" rtlCol="0">
            <a:spAutoFit/>
          </a:bodyPr>
          <a:lstStyle/>
          <a:p>
            <a:r>
              <a:rPr lang="en-US" sz="3200" dirty="0" err="1">
                <a:solidFill>
                  <a:schemeClr val="tx2">
                    <a:lumMod val="40000"/>
                    <a:lumOff val="60000"/>
                  </a:schemeClr>
                </a:solidFill>
              </a:rPr>
              <a:t>fsh_UID</a:t>
            </a:r>
            <a:endParaRPr lang="en-US" sz="3200" dirty="0">
              <a:solidFill>
                <a:schemeClr val="tx2">
                  <a:lumMod val="40000"/>
                  <a:lumOff val="60000"/>
                </a:schemeClr>
              </a:solidFill>
            </a:endParaRPr>
          </a:p>
          <a:p>
            <a:r>
              <a:rPr lang="en-US" sz="3200" dirty="0" err="1">
                <a:solidFill>
                  <a:schemeClr val="tx2">
                    <a:lumMod val="40000"/>
                    <a:lumOff val="60000"/>
                  </a:schemeClr>
                </a:solidFill>
              </a:rPr>
              <a:t>fsh_netUID</a:t>
            </a:r>
            <a:endParaRPr lang="en-US" sz="3200" dirty="0">
              <a:solidFill>
                <a:schemeClr val="tx2">
                  <a:lumMod val="40000"/>
                  <a:lumOff val="60000"/>
                </a:schemeClr>
              </a:solidFill>
            </a:endParaRPr>
          </a:p>
          <a:p>
            <a:r>
              <a:rPr lang="en-US" sz="3200" dirty="0" err="1" smtClean="0">
                <a:solidFill>
                  <a:schemeClr val="tx2">
                    <a:lumMod val="40000"/>
                    <a:lumOff val="60000"/>
                  </a:schemeClr>
                </a:solidFill>
              </a:rPr>
              <a:t>fsh_Species</a:t>
            </a:r>
            <a:endParaRPr lang="en-US" sz="3200" dirty="0">
              <a:solidFill>
                <a:schemeClr val="tx2">
                  <a:lumMod val="40000"/>
                  <a:lumOff val="60000"/>
                </a:schemeClr>
              </a:solidFill>
            </a:endParaRPr>
          </a:p>
          <a:p>
            <a:r>
              <a:rPr lang="en-US" sz="3200" dirty="0" err="1" smtClean="0">
                <a:solidFill>
                  <a:schemeClr val="tx2">
                    <a:lumMod val="40000"/>
                    <a:lumOff val="60000"/>
                  </a:schemeClr>
                </a:solidFill>
              </a:rPr>
              <a:t>fsh_Length</a:t>
            </a:r>
            <a:endParaRPr lang="en-US" sz="3200" dirty="0">
              <a:solidFill>
                <a:schemeClr val="tx2">
                  <a:lumMod val="40000"/>
                  <a:lumOff val="60000"/>
                </a:schemeClr>
              </a:solidFill>
            </a:endParaRPr>
          </a:p>
          <a:p>
            <a:r>
              <a:rPr lang="en-US" sz="3200" dirty="0" err="1" smtClean="0">
                <a:solidFill>
                  <a:schemeClr val="tx2">
                    <a:lumMod val="40000"/>
                    <a:lumOff val="60000"/>
                  </a:schemeClr>
                </a:solidFill>
              </a:rPr>
              <a:t>fsh_Weight</a:t>
            </a:r>
            <a:endParaRPr lang="en-US" sz="3200" dirty="0" smtClean="0">
              <a:solidFill>
                <a:schemeClr val="tx2">
                  <a:lumMod val="40000"/>
                  <a:lumOff val="60000"/>
                </a:schemeClr>
              </a:solidFill>
            </a:endParaRPr>
          </a:p>
        </p:txBody>
      </p:sp>
      <p:sp>
        <p:nvSpPr>
          <p:cNvPr id="10" name="TextBox 9"/>
          <p:cNvSpPr txBox="1"/>
          <p:nvPr/>
        </p:nvSpPr>
        <p:spPr>
          <a:xfrm>
            <a:off x="3309257" y="805543"/>
            <a:ext cx="2311658" cy="769441"/>
          </a:xfrm>
          <a:prstGeom prst="rect">
            <a:avLst/>
          </a:prstGeom>
          <a:noFill/>
          <a:ln>
            <a:solidFill>
              <a:srgbClr val="F2F6FB"/>
            </a:solidFill>
          </a:ln>
        </p:spPr>
        <p:txBody>
          <a:bodyPr wrap="square" rtlCol="0">
            <a:spAutoFit/>
          </a:bodyPr>
          <a:lstStyle/>
          <a:p>
            <a:r>
              <a:rPr lang="en-US" sz="4400" dirty="0" err="1" smtClean="0">
                <a:solidFill>
                  <a:srgbClr val="F2F6FB"/>
                </a:solidFill>
              </a:rPr>
              <a:t>tblFish</a:t>
            </a:r>
            <a:endParaRPr lang="en-US" sz="4400" dirty="0">
              <a:solidFill>
                <a:srgbClr val="F2F6FB"/>
              </a:solidFill>
            </a:endParaRPr>
          </a:p>
        </p:txBody>
      </p:sp>
      <p:sp>
        <p:nvSpPr>
          <p:cNvPr id="11" name="TextBox 10"/>
          <p:cNvSpPr txBox="1"/>
          <p:nvPr/>
        </p:nvSpPr>
        <p:spPr>
          <a:xfrm>
            <a:off x="6248400" y="1560470"/>
            <a:ext cx="2667000" cy="2554545"/>
          </a:xfrm>
          <a:prstGeom prst="rect">
            <a:avLst/>
          </a:prstGeom>
          <a:noFill/>
          <a:ln>
            <a:solidFill>
              <a:srgbClr val="F2F6FB"/>
            </a:solidFill>
          </a:ln>
        </p:spPr>
        <p:txBody>
          <a:bodyPr wrap="square" rtlCol="0">
            <a:spAutoFit/>
          </a:bodyPr>
          <a:lstStyle/>
          <a:p>
            <a:r>
              <a:rPr lang="en-US" sz="3200" dirty="0" err="1">
                <a:solidFill>
                  <a:schemeClr val="tx2">
                    <a:lumMod val="40000"/>
                    <a:lumOff val="60000"/>
                  </a:schemeClr>
                </a:solidFill>
              </a:rPr>
              <a:t>net_UID</a:t>
            </a:r>
            <a:endParaRPr lang="en-US" sz="3200" dirty="0">
              <a:solidFill>
                <a:schemeClr val="tx2">
                  <a:lumMod val="40000"/>
                  <a:lumOff val="60000"/>
                </a:schemeClr>
              </a:solidFill>
            </a:endParaRPr>
          </a:p>
          <a:p>
            <a:r>
              <a:rPr lang="en-US" sz="3200" dirty="0" err="1" smtClean="0">
                <a:solidFill>
                  <a:schemeClr val="tx2">
                    <a:lumMod val="40000"/>
                    <a:lumOff val="60000"/>
                  </a:schemeClr>
                </a:solidFill>
              </a:rPr>
              <a:t>net_Date</a:t>
            </a:r>
            <a:endParaRPr lang="en-US" sz="3200" dirty="0">
              <a:solidFill>
                <a:schemeClr val="tx2">
                  <a:lumMod val="40000"/>
                  <a:lumOff val="60000"/>
                </a:schemeClr>
              </a:solidFill>
            </a:endParaRPr>
          </a:p>
          <a:p>
            <a:r>
              <a:rPr lang="en-US" sz="3200" dirty="0" err="1" smtClean="0">
                <a:solidFill>
                  <a:schemeClr val="tx2">
                    <a:lumMod val="40000"/>
                    <a:lumOff val="60000"/>
                  </a:schemeClr>
                </a:solidFill>
              </a:rPr>
              <a:t>fsh_UID</a:t>
            </a:r>
            <a:endParaRPr lang="en-US" sz="3200" dirty="0">
              <a:solidFill>
                <a:schemeClr val="tx2">
                  <a:lumMod val="40000"/>
                  <a:lumOff val="60000"/>
                </a:schemeClr>
              </a:solidFill>
            </a:endParaRPr>
          </a:p>
          <a:p>
            <a:r>
              <a:rPr lang="en-US" sz="3200" dirty="0" err="1">
                <a:solidFill>
                  <a:schemeClr val="tx2">
                    <a:lumMod val="40000"/>
                    <a:lumOff val="60000"/>
                  </a:schemeClr>
                </a:solidFill>
              </a:rPr>
              <a:t>fsh_netUID</a:t>
            </a:r>
            <a:endParaRPr lang="en-US" sz="3200" dirty="0">
              <a:solidFill>
                <a:schemeClr val="tx2">
                  <a:lumMod val="40000"/>
                  <a:lumOff val="60000"/>
                </a:schemeClr>
              </a:solidFill>
            </a:endParaRPr>
          </a:p>
          <a:p>
            <a:r>
              <a:rPr lang="en-US" sz="3200" dirty="0" err="1" smtClean="0">
                <a:solidFill>
                  <a:schemeClr val="tx2">
                    <a:lumMod val="40000"/>
                    <a:lumOff val="60000"/>
                  </a:schemeClr>
                </a:solidFill>
              </a:rPr>
              <a:t>fsh_species</a:t>
            </a:r>
            <a:endParaRPr lang="en-US" sz="3200" dirty="0">
              <a:solidFill>
                <a:schemeClr val="tx2">
                  <a:lumMod val="40000"/>
                  <a:lumOff val="60000"/>
                </a:schemeClr>
              </a:solidFill>
            </a:endParaRPr>
          </a:p>
        </p:txBody>
      </p:sp>
      <p:sp>
        <p:nvSpPr>
          <p:cNvPr id="12" name="TextBox 11"/>
          <p:cNvSpPr txBox="1"/>
          <p:nvPr/>
        </p:nvSpPr>
        <p:spPr>
          <a:xfrm>
            <a:off x="6248400" y="791029"/>
            <a:ext cx="2667000" cy="769441"/>
          </a:xfrm>
          <a:prstGeom prst="rect">
            <a:avLst/>
          </a:prstGeom>
          <a:noFill/>
          <a:ln>
            <a:solidFill>
              <a:srgbClr val="F2F6FB"/>
            </a:solidFill>
          </a:ln>
        </p:spPr>
        <p:txBody>
          <a:bodyPr wrap="square" rtlCol="0">
            <a:spAutoFit/>
          </a:bodyPr>
          <a:lstStyle/>
          <a:p>
            <a:r>
              <a:rPr lang="en-US" sz="4400" dirty="0" err="1" smtClean="0">
                <a:solidFill>
                  <a:srgbClr val="F2F6FB"/>
                </a:solidFill>
              </a:rPr>
              <a:t>qryDates</a:t>
            </a:r>
            <a:endParaRPr lang="en-US" sz="4400" dirty="0" smtClean="0">
              <a:solidFill>
                <a:srgbClr val="F2F6FB"/>
              </a:solidFill>
            </a:endParaRPr>
          </a:p>
        </p:txBody>
      </p:sp>
      <p:cxnSp>
        <p:nvCxnSpPr>
          <p:cNvPr id="14" name="Straight Connector 13"/>
          <p:cNvCxnSpPr/>
          <p:nvPr/>
        </p:nvCxnSpPr>
        <p:spPr>
          <a:xfrm>
            <a:off x="1828800" y="1905000"/>
            <a:ext cx="10668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895600" y="1872343"/>
            <a:ext cx="2" cy="52120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95600" y="2362200"/>
            <a:ext cx="475488"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99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500"/>
                                        <p:tgtEl>
                                          <p:spTgt spid="2">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up)">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up)">
                                      <p:cBhvr>
                                        <p:cTn id="23" dur="50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wipe(up)">
                                      <p:cBhvr>
                                        <p:cTn id="28" dur="500"/>
                                        <p:tgtEl>
                                          <p:spTgt spid="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wipe(up)">
                                      <p:cBhvr>
                                        <p:cTn id="46" dur="500"/>
                                        <p:tgtEl>
                                          <p:spTgt spid="9">
                                            <p:txEl>
                                              <p:pRg st="2" end="2"/>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wipe(up)">
                                      <p:cBhvr>
                                        <p:cTn id="49" dur="500"/>
                                        <p:tgtEl>
                                          <p:spTgt spid="9">
                                            <p:txEl>
                                              <p:pRg st="3" end="3"/>
                                            </p:txEl>
                                          </p:spTgt>
                                        </p:tgtEl>
                                      </p:cBhvr>
                                    </p:animEffect>
                                  </p:childTnLst>
                                </p:cTn>
                              </p:par>
                              <p:par>
                                <p:cTn id="50" presetID="22" presetClass="entr" presetSubtype="1" fill="hold" nodeType="withEffect">
                                  <p:stCondLst>
                                    <p:cond delay="0"/>
                                  </p:stCondLst>
                                  <p:childTnLst>
                                    <p:set>
                                      <p:cBhvr>
                                        <p:cTn id="51" dur="1" fill="hold">
                                          <p:stCondLst>
                                            <p:cond delay="0"/>
                                          </p:stCondLst>
                                        </p:cTn>
                                        <p:tgtEl>
                                          <p:spTgt spid="9">
                                            <p:txEl>
                                              <p:pRg st="4" end="4"/>
                                            </p:txEl>
                                          </p:spTgt>
                                        </p:tgtEl>
                                        <p:attrNameLst>
                                          <p:attrName>style.visibility</p:attrName>
                                        </p:attrNameLst>
                                      </p:cBhvr>
                                      <p:to>
                                        <p:strVal val="visible"/>
                                      </p:to>
                                    </p:set>
                                    <p:animEffect transition="in" filter="wipe(up)">
                                      <p:cBhvr>
                                        <p:cTn id="52" dur="500"/>
                                        <p:tgtEl>
                                          <p:spTgt spid="9">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utoUpdateAnimBg="0"/>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95530" cy="7032694"/>
          </a:xfrm>
          <a:prstGeom prst="rect">
            <a:avLst/>
          </a:prstGeom>
          <a:noFill/>
        </p:spPr>
        <p:txBody>
          <a:bodyPr wrap="square" rtlCol="0">
            <a:spAutoFit/>
          </a:bodyPr>
          <a:lstStyle/>
          <a:p>
            <a:pPr>
              <a:spcAft>
                <a:spcPts val="600"/>
              </a:spcAft>
            </a:pPr>
            <a:r>
              <a:rPr lang="en-US" sz="4000" b="1" dirty="0" smtClean="0">
                <a:solidFill>
                  <a:srgbClr val="FFFF00"/>
                </a:solidFill>
              </a:rPr>
              <a:t>To Do</a:t>
            </a:r>
          </a:p>
          <a:p>
            <a:pPr marL="285750" indent="-285750">
              <a:spcAft>
                <a:spcPts val="600"/>
              </a:spcAft>
              <a:buFont typeface="Arial" panose="020B0604020202020204" pitchFamily="34" charset="0"/>
              <a:buChar char="•"/>
            </a:pPr>
            <a:r>
              <a:rPr lang="en-US" sz="2800" dirty="0" smtClean="0">
                <a:solidFill>
                  <a:schemeClr val="bg1"/>
                </a:solidFill>
              </a:rPr>
              <a:t>Create Lookup Tables To Remove Text</a:t>
            </a:r>
          </a:p>
          <a:p>
            <a:pPr marL="285750" indent="-285750">
              <a:spcAft>
                <a:spcPts val="600"/>
              </a:spcAft>
              <a:buFont typeface="Arial" panose="020B0604020202020204" pitchFamily="34" charset="0"/>
              <a:buChar char="•"/>
            </a:pPr>
            <a:r>
              <a:rPr lang="en-US" sz="2800" dirty="0" smtClean="0">
                <a:solidFill>
                  <a:schemeClr val="bg1"/>
                </a:solidFill>
              </a:rPr>
              <a:t>Split Out Sets Of Fields That Repeat Down Columns</a:t>
            </a:r>
          </a:p>
          <a:p>
            <a:pPr marL="285750" indent="-285750">
              <a:spcAft>
                <a:spcPts val="600"/>
              </a:spcAft>
              <a:buFont typeface="Arial" panose="020B0604020202020204" pitchFamily="34" charset="0"/>
              <a:buChar char="•"/>
            </a:pPr>
            <a:r>
              <a:rPr lang="en-US" sz="2800" dirty="0" smtClean="0">
                <a:solidFill>
                  <a:schemeClr val="bg1"/>
                </a:solidFill>
              </a:rPr>
              <a:t>Transpose columns to rows where possible</a:t>
            </a:r>
          </a:p>
          <a:p>
            <a:pPr marL="285750" indent="-285750">
              <a:spcAft>
                <a:spcPts val="600"/>
              </a:spcAft>
              <a:buFont typeface="Arial" panose="020B0604020202020204" pitchFamily="34" charset="0"/>
              <a:buChar char="•"/>
            </a:pPr>
            <a:endParaRPr lang="en-US" sz="2800" dirty="0" smtClean="0">
              <a:solidFill>
                <a:schemeClr val="bg1"/>
              </a:solidFill>
            </a:endParaRPr>
          </a:p>
          <a:p>
            <a:pPr>
              <a:spcAft>
                <a:spcPts val="600"/>
              </a:spcAft>
            </a:pPr>
            <a:r>
              <a:rPr lang="en-US" sz="4000" b="1" dirty="0">
                <a:solidFill>
                  <a:srgbClr val="FFFF00"/>
                </a:solidFill>
              </a:rPr>
              <a:t>Goals</a:t>
            </a:r>
          </a:p>
          <a:p>
            <a:pPr marL="285750" indent="-285750">
              <a:spcAft>
                <a:spcPts val="600"/>
              </a:spcAft>
              <a:buFont typeface="Arial" panose="020B0604020202020204" pitchFamily="34" charset="0"/>
              <a:buChar char="•"/>
            </a:pPr>
            <a:r>
              <a:rPr lang="en-US" sz="2800" dirty="0" smtClean="0">
                <a:solidFill>
                  <a:schemeClr val="bg1"/>
                </a:solidFill>
              </a:rPr>
              <a:t>Each row represents one and only one piece of meaningful data</a:t>
            </a:r>
          </a:p>
          <a:p>
            <a:pPr marL="285750" indent="-285750">
              <a:spcAft>
                <a:spcPts val="600"/>
              </a:spcAft>
              <a:buFont typeface="Arial" panose="020B0604020202020204" pitchFamily="34" charset="0"/>
              <a:buChar char="•"/>
            </a:pPr>
            <a:r>
              <a:rPr lang="en-US" sz="2800" dirty="0" smtClean="0">
                <a:solidFill>
                  <a:schemeClr val="bg1"/>
                </a:solidFill>
              </a:rPr>
              <a:t>Each piece of data is in only one place</a:t>
            </a:r>
          </a:p>
          <a:p>
            <a:pPr marL="285750" indent="-285750">
              <a:spcAft>
                <a:spcPts val="600"/>
              </a:spcAft>
              <a:buFont typeface="Arial" panose="020B0604020202020204" pitchFamily="34" charset="0"/>
              <a:buChar char="•"/>
            </a:pPr>
            <a:r>
              <a:rPr lang="en-US" sz="2800" dirty="0" smtClean="0">
                <a:solidFill>
                  <a:schemeClr val="bg1"/>
                </a:solidFill>
              </a:rPr>
              <a:t>No data is in field headers</a:t>
            </a:r>
          </a:p>
          <a:p>
            <a:pPr marL="285750" indent="-285750">
              <a:spcAft>
                <a:spcPts val="600"/>
              </a:spcAft>
              <a:buFont typeface="Arial" panose="020B0604020202020204" pitchFamily="34" charset="0"/>
              <a:buChar char="•"/>
            </a:pPr>
            <a:r>
              <a:rPr lang="en-US" sz="2800" dirty="0" smtClean="0">
                <a:solidFill>
                  <a:schemeClr val="bg1"/>
                </a:solidFill>
              </a:rPr>
              <a:t>In production, you can </a:t>
            </a:r>
            <a:r>
              <a:rPr lang="en-US" sz="2800" dirty="0">
                <a:solidFill>
                  <a:schemeClr val="bg1"/>
                </a:solidFill>
              </a:rPr>
              <a:t>add </a:t>
            </a:r>
            <a:r>
              <a:rPr lang="en-US" sz="2800" dirty="0" smtClean="0">
                <a:solidFill>
                  <a:schemeClr val="bg1"/>
                </a:solidFill>
              </a:rPr>
              <a:t>rows and not columns</a:t>
            </a:r>
          </a:p>
          <a:p>
            <a:pPr>
              <a:spcAft>
                <a:spcPts val="600"/>
              </a:spcAft>
            </a:pPr>
            <a:endParaRPr lang="en-US" sz="3200" dirty="0" smtClean="0">
              <a:solidFill>
                <a:schemeClr val="bg1"/>
              </a:solidFill>
            </a:endParaRPr>
          </a:p>
          <a:p>
            <a:pPr marL="285750" indent="-285750">
              <a:spcAft>
                <a:spcPts val="600"/>
              </a:spcAft>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115216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rgbClr val="00CCFF"/>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rgbClr val="00CCFF"/>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00CCFF"/>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00CCFF"/>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5" end="5"/>
                                            </p:txEl>
                                          </p:spTgt>
                                        </p:tgtEl>
                                        <p:attrNameLst>
                                          <p:attrName>ppt_c</p:attrName>
                                        </p:attrNameLst>
                                      </p:cBhvr>
                                      <p:to>
                                        <a:srgbClr val="00CCFF"/>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6" end="6"/>
                                            </p:txEl>
                                          </p:spTgt>
                                        </p:tgtEl>
                                        <p:attrNameLst>
                                          <p:attrName>ppt_c</p:attrName>
                                        </p:attrNameLst>
                                      </p:cBhvr>
                                      <p:to>
                                        <a:srgbClr val="00CCFF"/>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7" end="7"/>
                                            </p:txEl>
                                          </p:spTgt>
                                        </p:tgtEl>
                                        <p:attrNameLst>
                                          <p:attrName>ppt_c</p:attrName>
                                        </p:attrNameLst>
                                      </p:cBhvr>
                                      <p:to>
                                        <a:srgbClr val="00CCFF"/>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8" end="8"/>
                                            </p:txEl>
                                          </p:spTgt>
                                        </p:tgtEl>
                                        <p:attrNameLst>
                                          <p:attrName>ppt_c</p:attrName>
                                        </p:attrNameLst>
                                      </p:cBhvr>
                                      <p:to>
                                        <a:srgbClr val="00CCFF"/>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9" end="9"/>
                                            </p:txEl>
                                          </p:spTgt>
                                        </p:tgtEl>
                                        <p:attrNameLst>
                                          <p:attrName>ppt_c</p:attrName>
                                        </p:attrNameLst>
                                      </p:cBhvr>
                                      <p:to>
                                        <a:srgbClr val="00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85800" y="1066800"/>
            <a:ext cx="7989750" cy="4495800"/>
          </a:xfrm>
          <a:prstGeom prst="rect">
            <a:avLst/>
          </a:prstGeom>
        </p:spPr>
      </p:pic>
    </p:spTree>
    <p:extLst>
      <p:ext uri="{BB962C8B-B14F-4D97-AF65-F5344CB8AC3E}">
        <p14:creationId xmlns:p14="http://schemas.microsoft.com/office/powerpoint/2010/main" val="56435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eith.hurley.STN\Desktop\Webinar Pictures\Fox-Chain-Aerial-Vie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005" y="971675"/>
            <a:ext cx="2743200" cy="20738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eith.hurley.STN\Desktop\Webinar Pictures\sca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191" y="3999365"/>
            <a:ext cx="2743200" cy="20634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keith.hurley.STN\Desktop\Webinar Pictures\3-4_05-27hills_pu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371600"/>
            <a:ext cx="2743200" cy="20574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3249205" y="1905000"/>
            <a:ext cx="1475195" cy="51802"/>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33800" y="2767123"/>
            <a:ext cx="990600" cy="0"/>
          </a:xfrm>
          <a:prstGeom prst="straightConnector1">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733800" y="2767123"/>
            <a:ext cx="0" cy="890477"/>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886200" y="4700477"/>
            <a:ext cx="1766777" cy="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030" name="Picture 6" descr="C:\Users\keith.hurley.STN\Desktop\Webinar Pictures\fishtu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657600"/>
            <a:ext cx="2743200" cy="159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15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686997493"/>
              </p:ext>
            </p:extLst>
          </p:nvPr>
        </p:nvGraphicFramePr>
        <p:xfrm>
          <a:off x="457200" y="304800"/>
          <a:ext cx="8229601" cy="1718838"/>
        </p:xfrm>
        <a:graphic>
          <a:graphicData uri="http://schemas.openxmlformats.org/drawingml/2006/table">
            <a:tbl>
              <a:tblPr>
                <a:tableStyleId>{5C22544A-7EE6-4342-B048-85BDC9FD1C3A}</a:tableStyleId>
              </a:tblPr>
              <a:tblGrid>
                <a:gridCol w="864082">
                  <a:extLst>
                    <a:ext uri="{9D8B030D-6E8A-4147-A177-3AD203B41FA5}">
                      <a16:colId xmlns:a16="http://schemas.microsoft.com/office/drawing/2014/main" val="20000"/>
                    </a:ext>
                  </a:extLst>
                </a:gridCol>
                <a:gridCol w="770387">
                  <a:extLst>
                    <a:ext uri="{9D8B030D-6E8A-4147-A177-3AD203B41FA5}">
                      <a16:colId xmlns:a16="http://schemas.microsoft.com/office/drawing/2014/main" val="20001"/>
                    </a:ext>
                  </a:extLst>
                </a:gridCol>
                <a:gridCol w="897917">
                  <a:extLst>
                    <a:ext uri="{9D8B030D-6E8A-4147-A177-3AD203B41FA5}">
                      <a16:colId xmlns:a16="http://schemas.microsoft.com/office/drawing/2014/main" val="20002"/>
                    </a:ext>
                  </a:extLst>
                </a:gridCol>
                <a:gridCol w="864082">
                  <a:extLst>
                    <a:ext uri="{9D8B030D-6E8A-4147-A177-3AD203B41FA5}">
                      <a16:colId xmlns:a16="http://schemas.microsoft.com/office/drawing/2014/main" val="20003"/>
                    </a:ext>
                  </a:extLst>
                </a:gridCol>
                <a:gridCol w="835453">
                  <a:extLst>
                    <a:ext uri="{9D8B030D-6E8A-4147-A177-3AD203B41FA5}">
                      <a16:colId xmlns:a16="http://schemas.microsoft.com/office/drawing/2014/main" val="20004"/>
                    </a:ext>
                  </a:extLst>
                </a:gridCol>
                <a:gridCol w="499710">
                  <a:extLst>
                    <a:ext uri="{9D8B030D-6E8A-4147-A177-3AD203B41FA5}">
                      <a16:colId xmlns:a16="http://schemas.microsoft.com/office/drawing/2014/main" val="20005"/>
                    </a:ext>
                  </a:extLst>
                </a:gridCol>
                <a:gridCol w="499710">
                  <a:extLst>
                    <a:ext uri="{9D8B030D-6E8A-4147-A177-3AD203B41FA5}">
                      <a16:colId xmlns:a16="http://schemas.microsoft.com/office/drawing/2014/main" val="20006"/>
                    </a:ext>
                  </a:extLst>
                </a:gridCol>
                <a:gridCol w="499710">
                  <a:extLst>
                    <a:ext uri="{9D8B030D-6E8A-4147-A177-3AD203B41FA5}">
                      <a16:colId xmlns:a16="http://schemas.microsoft.com/office/drawing/2014/main" val="20007"/>
                    </a:ext>
                  </a:extLst>
                </a:gridCol>
                <a:gridCol w="499710">
                  <a:extLst>
                    <a:ext uri="{9D8B030D-6E8A-4147-A177-3AD203B41FA5}">
                      <a16:colId xmlns:a16="http://schemas.microsoft.com/office/drawing/2014/main" val="20008"/>
                    </a:ext>
                  </a:extLst>
                </a:gridCol>
                <a:gridCol w="499710">
                  <a:extLst>
                    <a:ext uri="{9D8B030D-6E8A-4147-A177-3AD203B41FA5}">
                      <a16:colId xmlns:a16="http://schemas.microsoft.com/office/drawing/2014/main" val="20009"/>
                    </a:ext>
                  </a:extLst>
                </a:gridCol>
                <a:gridCol w="499710">
                  <a:extLst>
                    <a:ext uri="{9D8B030D-6E8A-4147-A177-3AD203B41FA5}">
                      <a16:colId xmlns:a16="http://schemas.microsoft.com/office/drawing/2014/main" val="20010"/>
                    </a:ext>
                  </a:extLst>
                </a:gridCol>
                <a:gridCol w="499710">
                  <a:extLst>
                    <a:ext uri="{9D8B030D-6E8A-4147-A177-3AD203B41FA5}">
                      <a16:colId xmlns:a16="http://schemas.microsoft.com/office/drawing/2014/main" val="20011"/>
                    </a:ext>
                  </a:extLst>
                </a:gridCol>
                <a:gridCol w="499710">
                  <a:extLst>
                    <a:ext uri="{9D8B030D-6E8A-4147-A177-3AD203B41FA5}">
                      <a16:colId xmlns:a16="http://schemas.microsoft.com/office/drawing/2014/main" val="20012"/>
                    </a:ext>
                  </a:extLst>
                </a:gridCol>
              </a:tblGrid>
              <a:tr h="156258">
                <a:tc>
                  <a:txBody>
                    <a:bodyPr/>
                    <a:lstStyle/>
                    <a:p>
                      <a:pPr algn="l" fontAlgn="b"/>
                      <a:r>
                        <a:rPr lang="en-US" sz="900" u="none" strike="noStrike" dirty="0">
                          <a:effectLst/>
                        </a:rPr>
                        <a:t>date</a:t>
                      </a:r>
                      <a:endParaRPr lang="en-US" sz="900" b="0" i="0" u="none" strike="noStrike" dirty="0">
                        <a:solidFill>
                          <a:srgbClr val="000000"/>
                        </a:solidFill>
                        <a:effectLst/>
                        <a:latin typeface="Calibri"/>
                      </a:endParaRPr>
                    </a:p>
                  </a:txBody>
                  <a:tcPr marL="7813" marR="7813" marT="7813" marB="0" anchor="b"/>
                </a:tc>
                <a:tc>
                  <a:txBody>
                    <a:bodyPr/>
                    <a:lstStyle/>
                    <a:p>
                      <a:pPr algn="l" fontAlgn="b"/>
                      <a:r>
                        <a:rPr lang="en-US" sz="900" u="none" strike="noStrike">
                          <a:effectLst/>
                        </a:rPr>
                        <a:t>lake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site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gear</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species</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length</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weight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age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a3</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a4</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edge</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0"/>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210</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1"/>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490</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2"/>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284</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292</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3"/>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West end of dam</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redear</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142</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4"/>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black bullhead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138</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5"/>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black bullhead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6"/>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Big Creek mouth</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168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188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7"/>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Mallard Cove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Gill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walleye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355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476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484</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8"/>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Whitetail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Gill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walleye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686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321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105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289</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9"/>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Bobber Bay</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Gill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dirty="0">
                          <a:effectLst/>
                        </a:rPr>
                        <a:t>white bass</a:t>
                      </a:r>
                      <a:endParaRPr lang="en-US" sz="900" b="0" i="0" u="none" strike="noStrike" dirty="0">
                        <a:solidFill>
                          <a:srgbClr val="000000"/>
                        </a:solidFill>
                        <a:effectLst/>
                        <a:latin typeface="Calibri"/>
                      </a:endParaRPr>
                    </a:p>
                  </a:txBody>
                  <a:tcPr marL="7813" marR="7813" marT="7813" marB="0" anchor="b"/>
                </a:tc>
                <a:tc>
                  <a:txBody>
                    <a:bodyPr/>
                    <a:lstStyle/>
                    <a:p>
                      <a:pPr algn="l" fontAlgn="b"/>
                      <a:r>
                        <a:rPr lang="en-US" sz="900" u="none" strike="noStrike">
                          <a:effectLst/>
                        </a:rPr>
                        <a:t>312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211</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dirty="0">
                          <a:effectLst/>
                        </a:rPr>
                        <a:t>230</a:t>
                      </a:r>
                      <a:endParaRPr lang="en-US" sz="900" b="0" i="0" u="none" strike="noStrike" dirty="0">
                        <a:solidFill>
                          <a:srgbClr val="000000"/>
                        </a:solidFill>
                        <a:effectLst/>
                        <a:latin typeface="Calibri"/>
                      </a:endParaRPr>
                    </a:p>
                  </a:txBody>
                  <a:tcPr marL="7813" marR="7813" marT="7813"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68973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410084162"/>
              </p:ext>
            </p:extLst>
          </p:nvPr>
        </p:nvGraphicFramePr>
        <p:xfrm>
          <a:off x="3972958" y="575837"/>
          <a:ext cx="1663700" cy="1487805"/>
        </p:xfrm>
        <a:graphic>
          <a:graphicData uri="http://schemas.openxmlformats.org/drawingml/2006/table">
            <a:tbl>
              <a:tblPr>
                <a:tableStyleId>{5C22544A-7EE6-4342-B048-85BDC9FD1C3A}</a:tableStyleId>
              </a:tblPr>
              <a:tblGrid>
                <a:gridCol w="836603">
                  <a:extLst>
                    <a:ext uri="{9D8B030D-6E8A-4147-A177-3AD203B41FA5}">
                      <a16:colId xmlns:a16="http://schemas.microsoft.com/office/drawing/2014/main" val="20000"/>
                    </a:ext>
                  </a:extLst>
                </a:gridCol>
                <a:gridCol w="827097">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tblSpecies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spp_UID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spp_Name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bluegill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redear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black bullhead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walleye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white bass</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64176577"/>
              </p:ext>
            </p:extLst>
          </p:nvPr>
        </p:nvGraphicFramePr>
        <p:xfrm>
          <a:off x="2362200" y="1319740"/>
          <a:ext cx="1473200" cy="762000"/>
        </p:xfrm>
        <a:graphic>
          <a:graphicData uri="http://schemas.openxmlformats.org/drawingml/2006/table">
            <a:tbl>
              <a:tblPr>
                <a:tableStyleId>{5C22544A-7EE6-4342-B048-85BDC9FD1C3A}</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tblGears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gear_UID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gear_Name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Trap Net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Gill Net</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nvPr>
        </p:nvGraphicFramePr>
        <p:xfrm>
          <a:off x="533400" y="381000"/>
          <a:ext cx="8229601" cy="1718838"/>
        </p:xfrm>
        <a:graphic>
          <a:graphicData uri="http://schemas.openxmlformats.org/drawingml/2006/table">
            <a:tbl>
              <a:tblPr>
                <a:tableStyleId>{5C22544A-7EE6-4342-B048-85BDC9FD1C3A}</a:tableStyleId>
              </a:tblPr>
              <a:tblGrid>
                <a:gridCol w="864082">
                  <a:extLst>
                    <a:ext uri="{9D8B030D-6E8A-4147-A177-3AD203B41FA5}">
                      <a16:colId xmlns:a16="http://schemas.microsoft.com/office/drawing/2014/main" val="20000"/>
                    </a:ext>
                  </a:extLst>
                </a:gridCol>
                <a:gridCol w="770387">
                  <a:extLst>
                    <a:ext uri="{9D8B030D-6E8A-4147-A177-3AD203B41FA5}">
                      <a16:colId xmlns:a16="http://schemas.microsoft.com/office/drawing/2014/main" val="20001"/>
                    </a:ext>
                  </a:extLst>
                </a:gridCol>
                <a:gridCol w="897917">
                  <a:extLst>
                    <a:ext uri="{9D8B030D-6E8A-4147-A177-3AD203B41FA5}">
                      <a16:colId xmlns:a16="http://schemas.microsoft.com/office/drawing/2014/main" val="20002"/>
                    </a:ext>
                  </a:extLst>
                </a:gridCol>
                <a:gridCol w="864082">
                  <a:extLst>
                    <a:ext uri="{9D8B030D-6E8A-4147-A177-3AD203B41FA5}">
                      <a16:colId xmlns:a16="http://schemas.microsoft.com/office/drawing/2014/main" val="20003"/>
                    </a:ext>
                  </a:extLst>
                </a:gridCol>
                <a:gridCol w="835453">
                  <a:extLst>
                    <a:ext uri="{9D8B030D-6E8A-4147-A177-3AD203B41FA5}">
                      <a16:colId xmlns:a16="http://schemas.microsoft.com/office/drawing/2014/main" val="20004"/>
                    </a:ext>
                  </a:extLst>
                </a:gridCol>
                <a:gridCol w="499710">
                  <a:extLst>
                    <a:ext uri="{9D8B030D-6E8A-4147-A177-3AD203B41FA5}">
                      <a16:colId xmlns:a16="http://schemas.microsoft.com/office/drawing/2014/main" val="20005"/>
                    </a:ext>
                  </a:extLst>
                </a:gridCol>
                <a:gridCol w="499710">
                  <a:extLst>
                    <a:ext uri="{9D8B030D-6E8A-4147-A177-3AD203B41FA5}">
                      <a16:colId xmlns:a16="http://schemas.microsoft.com/office/drawing/2014/main" val="20006"/>
                    </a:ext>
                  </a:extLst>
                </a:gridCol>
                <a:gridCol w="499710">
                  <a:extLst>
                    <a:ext uri="{9D8B030D-6E8A-4147-A177-3AD203B41FA5}">
                      <a16:colId xmlns:a16="http://schemas.microsoft.com/office/drawing/2014/main" val="20007"/>
                    </a:ext>
                  </a:extLst>
                </a:gridCol>
                <a:gridCol w="499710">
                  <a:extLst>
                    <a:ext uri="{9D8B030D-6E8A-4147-A177-3AD203B41FA5}">
                      <a16:colId xmlns:a16="http://schemas.microsoft.com/office/drawing/2014/main" val="20008"/>
                    </a:ext>
                  </a:extLst>
                </a:gridCol>
                <a:gridCol w="499710">
                  <a:extLst>
                    <a:ext uri="{9D8B030D-6E8A-4147-A177-3AD203B41FA5}">
                      <a16:colId xmlns:a16="http://schemas.microsoft.com/office/drawing/2014/main" val="20009"/>
                    </a:ext>
                  </a:extLst>
                </a:gridCol>
                <a:gridCol w="499710">
                  <a:extLst>
                    <a:ext uri="{9D8B030D-6E8A-4147-A177-3AD203B41FA5}">
                      <a16:colId xmlns:a16="http://schemas.microsoft.com/office/drawing/2014/main" val="20010"/>
                    </a:ext>
                  </a:extLst>
                </a:gridCol>
                <a:gridCol w="499710">
                  <a:extLst>
                    <a:ext uri="{9D8B030D-6E8A-4147-A177-3AD203B41FA5}">
                      <a16:colId xmlns:a16="http://schemas.microsoft.com/office/drawing/2014/main" val="20011"/>
                    </a:ext>
                  </a:extLst>
                </a:gridCol>
                <a:gridCol w="499710">
                  <a:extLst>
                    <a:ext uri="{9D8B030D-6E8A-4147-A177-3AD203B41FA5}">
                      <a16:colId xmlns:a16="http://schemas.microsoft.com/office/drawing/2014/main" val="20012"/>
                    </a:ext>
                  </a:extLst>
                </a:gridCol>
              </a:tblGrid>
              <a:tr h="156258">
                <a:tc>
                  <a:txBody>
                    <a:bodyPr/>
                    <a:lstStyle/>
                    <a:p>
                      <a:pPr algn="l" fontAlgn="b"/>
                      <a:r>
                        <a:rPr lang="en-US" sz="900" u="none" strike="noStrike">
                          <a:effectLst/>
                        </a:rPr>
                        <a:t>date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lake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site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gear</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species</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length</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weight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age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a3</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a4</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edge</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0"/>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210</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1"/>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490</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2"/>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284</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292</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3"/>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West end of dam</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142</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4"/>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138</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5"/>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6"/>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Big Creek mouth</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168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188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7"/>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Mallard Cove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355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476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484</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8"/>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Whitetail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686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321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105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289</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9"/>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Bobber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312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211</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dirty="0">
                          <a:effectLst/>
                        </a:rPr>
                        <a:t>230</a:t>
                      </a:r>
                      <a:endParaRPr lang="en-US" sz="900" b="0" i="0" u="none" strike="noStrike" dirty="0">
                        <a:solidFill>
                          <a:srgbClr val="000000"/>
                        </a:solidFill>
                        <a:effectLst/>
                        <a:latin typeface="Calibri"/>
                      </a:endParaRPr>
                    </a:p>
                  </a:txBody>
                  <a:tcPr marL="7813" marR="7813" marT="7813"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74127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11111E-6 3.33333E-6 L 0.00278 0.12986 " pathEditMode="relative" rAng="0" ptsTypes="AA">
                                      <p:cBhvr>
                                        <p:cTn id="6" dur="2000" fill="hold"/>
                                        <p:tgtEl>
                                          <p:spTgt spid="5"/>
                                        </p:tgtEl>
                                        <p:attrNameLst>
                                          <p:attrName>ppt_x</p:attrName>
                                          <p:attrName>ppt_y</p:attrName>
                                        </p:attrNameLst>
                                      </p:cBhvr>
                                      <p:rCtr x="139" y="648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78 0.12986 L 0.33611 0.68541 " pathEditMode="relative" rAng="0" ptsTypes="AA">
                                      <p:cBhvr>
                                        <p:cTn id="10" dur="2000" fill="hold"/>
                                        <p:tgtEl>
                                          <p:spTgt spid="5"/>
                                        </p:tgtEl>
                                        <p:attrNameLst>
                                          <p:attrName>ppt_x</p:attrName>
                                          <p:attrName>ppt_y</p:attrName>
                                        </p:attrNameLst>
                                      </p:cBhvr>
                                      <p:rCtr x="16667" y="27778"/>
                                    </p:animMotion>
                                  </p:childTnLst>
                                </p:cTn>
                              </p:par>
                              <p:par>
                                <p:cTn id="11" presetID="42" presetClass="path" presetSubtype="0" accel="50000" decel="50000" fill="hold" nodeType="withEffect">
                                  <p:stCondLst>
                                    <p:cond delay="0"/>
                                  </p:stCondLst>
                                  <p:childTnLst>
                                    <p:animMotion origin="layout" path="M -8.33333E-7 -1.11111E-6 L -0.00052 0.25208 " pathEditMode="relative" rAng="0" ptsTypes="AA">
                                      <p:cBhvr>
                                        <p:cTn id="12" dur="2000" fill="hold"/>
                                        <p:tgtEl>
                                          <p:spTgt spid="6"/>
                                        </p:tgtEl>
                                        <p:attrNameLst>
                                          <p:attrName>ppt_x</p:attrName>
                                          <p:attrName>ppt_y</p:attrName>
                                        </p:attrNameLst>
                                      </p:cBhvr>
                                      <p:rCtr x="-35" y="12593"/>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00052 0.25208 L 0.36615 0.67986 " pathEditMode="relative" rAng="0" ptsTypes="AA">
                                      <p:cBhvr>
                                        <p:cTn id="16" dur="2000" fill="hold"/>
                                        <p:tgtEl>
                                          <p:spTgt spid="6"/>
                                        </p:tgtEl>
                                        <p:attrNameLst>
                                          <p:attrName>ppt_x</p:attrName>
                                          <p:attrName>ppt_y</p:attrName>
                                        </p:attrNameLst>
                                      </p:cBhvr>
                                      <p:rCtr x="18333" y="2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2560007357"/>
              </p:ext>
            </p:extLst>
          </p:nvPr>
        </p:nvGraphicFramePr>
        <p:xfrm>
          <a:off x="1066800" y="5979049"/>
          <a:ext cx="1676400" cy="76200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tblLakes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lake_UID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lake_Name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Round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Square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742399611"/>
              </p:ext>
            </p:extLst>
          </p:nvPr>
        </p:nvGraphicFramePr>
        <p:xfrm>
          <a:off x="609600" y="362568"/>
          <a:ext cx="2730500" cy="1714500"/>
        </p:xfrm>
        <a:graphic>
          <a:graphicData uri="http://schemas.openxmlformats.org/drawingml/2006/table">
            <a:tbl>
              <a:tblPr>
                <a:tableStyleId>{5C22544A-7EE6-4342-B048-85BDC9FD1C3A}</a:tableStyleId>
              </a:tblPr>
              <a:tblGrid>
                <a:gridCol w="837226">
                  <a:extLst>
                    <a:ext uri="{9D8B030D-6E8A-4147-A177-3AD203B41FA5}">
                      <a16:colId xmlns:a16="http://schemas.microsoft.com/office/drawing/2014/main" val="20000"/>
                    </a:ext>
                  </a:extLst>
                </a:gridCol>
                <a:gridCol w="827713">
                  <a:extLst>
                    <a:ext uri="{9D8B030D-6E8A-4147-A177-3AD203B41FA5}">
                      <a16:colId xmlns:a16="http://schemas.microsoft.com/office/drawing/2014/main" val="20001"/>
                    </a:ext>
                  </a:extLst>
                </a:gridCol>
                <a:gridCol w="1065561">
                  <a:extLst>
                    <a:ext uri="{9D8B030D-6E8A-4147-A177-3AD203B41FA5}">
                      <a16:colId xmlns:a16="http://schemas.microsoft.com/office/drawing/2014/main" val="20002"/>
                    </a:ext>
                  </a:extLst>
                </a:gridCol>
              </a:tblGrid>
              <a:tr h="190500">
                <a:tc gridSpan="3">
                  <a:txBody>
                    <a:bodyPr/>
                    <a:lstStyle/>
                    <a:p>
                      <a:pPr algn="ctr" fontAlgn="b"/>
                      <a:r>
                        <a:rPr lang="en-US" sz="1100" u="none" strike="noStrike" dirty="0" err="1">
                          <a:effectLst/>
                        </a:rPr>
                        <a:t>tblSites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site_UID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smtClean="0">
                          <a:effectLst/>
                        </a:rPr>
                        <a:t>Site_lakeUID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err="1">
                          <a:effectLst/>
                        </a:rPr>
                        <a:t>site_Name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Loon Point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Pintail Bay</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West end of dam</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Big Creek mouth</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Mallard Cove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Whitetail Point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Bobber Bay</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412721083"/>
              </p:ext>
            </p:extLst>
          </p:nvPr>
        </p:nvGraphicFramePr>
        <p:xfrm>
          <a:off x="457200" y="304800"/>
          <a:ext cx="8229597" cy="1830037"/>
        </p:xfrm>
        <a:graphic>
          <a:graphicData uri="http://schemas.openxmlformats.org/drawingml/2006/table">
            <a:tbl>
              <a:tblPr>
                <a:tableStyleId>{5C22544A-7EE6-4342-B048-85BDC9FD1C3A}</a:tableStyleId>
              </a:tblPr>
              <a:tblGrid>
                <a:gridCol w="919942">
                  <a:extLst>
                    <a:ext uri="{9D8B030D-6E8A-4147-A177-3AD203B41FA5}">
                      <a16:colId xmlns:a16="http://schemas.microsoft.com/office/drawing/2014/main" val="20000"/>
                    </a:ext>
                  </a:extLst>
                </a:gridCol>
                <a:gridCol w="820189">
                  <a:extLst>
                    <a:ext uri="{9D8B030D-6E8A-4147-A177-3AD203B41FA5}">
                      <a16:colId xmlns:a16="http://schemas.microsoft.com/office/drawing/2014/main" val="20001"/>
                    </a:ext>
                  </a:extLst>
                </a:gridCol>
                <a:gridCol w="955964">
                  <a:extLst>
                    <a:ext uri="{9D8B030D-6E8A-4147-A177-3AD203B41FA5}">
                      <a16:colId xmlns:a16="http://schemas.microsoft.com/office/drawing/2014/main" val="20002"/>
                    </a:ext>
                  </a:extLst>
                </a:gridCol>
                <a:gridCol w="919942">
                  <a:extLst>
                    <a:ext uri="{9D8B030D-6E8A-4147-A177-3AD203B41FA5}">
                      <a16:colId xmlns:a16="http://schemas.microsoft.com/office/drawing/2014/main" val="20003"/>
                    </a:ext>
                  </a:extLst>
                </a:gridCol>
                <a:gridCol w="889462">
                  <a:extLst>
                    <a:ext uri="{9D8B030D-6E8A-4147-A177-3AD203B41FA5}">
                      <a16:colId xmlns:a16="http://schemas.microsoft.com/office/drawing/2014/main" val="20004"/>
                    </a:ext>
                  </a:extLst>
                </a:gridCol>
                <a:gridCol w="532014">
                  <a:extLst>
                    <a:ext uri="{9D8B030D-6E8A-4147-A177-3AD203B41FA5}">
                      <a16:colId xmlns:a16="http://schemas.microsoft.com/office/drawing/2014/main" val="20005"/>
                    </a:ext>
                  </a:extLst>
                </a:gridCol>
                <a:gridCol w="532014">
                  <a:extLst>
                    <a:ext uri="{9D8B030D-6E8A-4147-A177-3AD203B41FA5}">
                      <a16:colId xmlns:a16="http://schemas.microsoft.com/office/drawing/2014/main" val="20006"/>
                    </a:ext>
                  </a:extLst>
                </a:gridCol>
                <a:gridCol w="532014">
                  <a:extLst>
                    <a:ext uri="{9D8B030D-6E8A-4147-A177-3AD203B41FA5}">
                      <a16:colId xmlns:a16="http://schemas.microsoft.com/office/drawing/2014/main" val="20007"/>
                    </a:ext>
                  </a:extLst>
                </a:gridCol>
                <a:gridCol w="532014">
                  <a:extLst>
                    <a:ext uri="{9D8B030D-6E8A-4147-A177-3AD203B41FA5}">
                      <a16:colId xmlns:a16="http://schemas.microsoft.com/office/drawing/2014/main" val="20008"/>
                    </a:ext>
                  </a:extLst>
                </a:gridCol>
                <a:gridCol w="532014">
                  <a:extLst>
                    <a:ext uri="{9D8B030D-6E8A-4147-A177-3AD203B41FA5}">
                      <a16:colId xmlns:a16="http://schemas.microsoft.com/office/drawing/2014/main" val="20009"/>
                    </a:ext>
                  </a:extLst>
                </a:gridCol>
                <a:gridCol w="532014">
                  <a:extLst>
                    <a:ext uri="{9D8B030D-6E8A-4147-A177-3AD203B41FA5}">
                      <a16:colId xmlns:a16="http://schemas.microsoft.com/office/drawing/2014/main" val="20010"/>
                    </a:ext>
                  </a:extLst>
                </a:gridCol>
                <a:gridCol w="532014">
                  <a:extLst>
                    <a:ext uri="{9D8B030D-6E8A-4147-A177-3AD203B41FA5}">
                      <a16:colId xmlns:a16="http://schemas.microsoft.com/office/drawing/2014/main" val="20011"/>
                    </a:ext>
                  </a:extLst>
                </a:gridCol>
              </a:tblGrid>
              <a:tr h="166367">
                <a:tc>
                  <a:txBody>
                    <a:bodyPr/>
                    <a:lstStyle/>
                    <a:p>
                      <a:pPr algn="l" fontAlgn="b"/>
                      <a:r>
                        <a:rPr lang="en-US" sz="1000" u="none" strike="noStrike">
                          <a:effectLst/>
                        </a:rPr>
                        <a:t>date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site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gear</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species</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length</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weight</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age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edge</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0"/>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210</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1"/>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490</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2"/>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284</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292</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3"/>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142</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4"/>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138</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5"/>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6"/>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168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188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7"/>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355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476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484</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8"/>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6</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686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321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105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289</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9"/>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7</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312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211</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dirty="0">
                          <a:effectLst/>
                        </a:rPr>
                        <a:t>230</a:t>
                      </a:r>
                      <a:endParaRPr lang="en-US" sz="1000" b="0" i="0" u="none" strike="noStrike" dirty="0">
                        <a:solidFill>
                          <a:srgbClr val="000000"/>
                        </a:solidFill>
                        <a:effectLst/>
                        <a:latin typeface="Calibri"/>
                      </a:endParaRPr>
                    </a:p>
                  </a:txBody>
                  <a:tcPr marL="8318" marR="8318" marT="8318" marB="0" anchor="b"/>
                </a:tc>
                <a:extLst>
                  <a:ext uri="{0D108BD9-81ED-4DB2-BD59-A6C34878D82A}">
                    <a16:rowId xmlns:a16="http://schemas.microsoft.com/office/drawing/2014/main" val="1001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438472229"/>
              </p:ext>
            </p:extLst>
          </p:nvPr>
        </p:nvGraphicFramePr>
        <p:xfrm>
          <a:off x="5414434" y="5981700"/>
          <a:ext cx="1473200" cy="762000"/>
        </p:xfrm>
        <a:graphic>
          <a:graphicData uri="http://schemas.openxmlformats.org/drawingml/2006/table">
            <a:tbl>
              <a:tblPr>
                <a:tableStyleId>{5C22544A-7EE6-4342-B048-85BDC9FD1C3A}</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tblGears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gear_UID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gear_Name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Trap Net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Gill Net</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236088361"/>
              </p:ext>
            </p:extLst>
          </p:nvPr>
        </p:nvGraphicFramePr>
        <p:xfrm>
          <a:off x="7315200" y="5255895"/>
          <a:ext cx="1663700" cy="1487805"/>
        </p:xfrm>
        <a:graphic>
          <a:graphicData uri="http://schemas.openxmlformats.org/drawingml/2006/table">
            <a:tbl>
              <a:tblPr>
                <a:tableStyleId>{5C22544A-7EE6-4342-B048-85BDC9FD1C3A}</a:tableStyleId>
              </a:tblPr>
              <a:tblGrid>
                <a:gridCol w="836603">
                  <a:extLst>
                    <a:ext uri="{9D8B030D-6E8A-4147-A177-3AD203B41FA5}">
                      <a16:colId xmlns:a16="http://schemas.microsoft.com/office/drawing/2014/main" val="20000"/>
                    </a:ext>
                  </a:extLst>
                </a:gridCol>
                <a:gridCol w="827097">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tblSpecies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spp_UID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spp_Name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bluegill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redear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black bullhead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walleye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white bass</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4420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22222E-6 2.22222E-6 L 0.0007 0.27778 " pathEditMode="relative" rAng="0" ptsTypes="AA">
                                      <p:cBhvr>
                                        <p:cTn id="6" dur="2000" fill="hold"/>
                                        <p:tgtEl>
                                          <p:spTgt spid="14"/>
                                        </p:tgtEl>
                                        <p:attrNameLst>
                                          <p:attrName>ppt_x</p:attrName>
                                          <p:attrName>ppt_y</p:attrName>
                                        </p:attrNameLst>
                                      </p:cBhvr>
                                      <p:rCtr x="35" y="1388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7 0.27778 L 0.0007 0.67778 " pathEditMode="relative" rAng="0" ptsTypes="AA">
                                      <p:cBhvr>
                                        <p:cTn id="10" dur="2000" fill="hold"/>
                                        <p:tgtEl>
                                          <p:spTgt spid="14"/>
                                        </p:tgtEl>
                                        <p:attrNameLst>
                                          <p:attrName>ppt_x</p:attrName>
                                          <p:attrName>ppt_y</p:attrName>
                                        </p:attrNameLst>
                                      </p:cBhvr>
                                      <p:rCtr x="0" y="20000"/>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42" presetClass="path" presetSubtype="0" accel="50000" decel="50000" fill="hold" nodeType="withEffect">
                                  <p:stCondLst>
                                    <p:cond delay="0"/>
                                  </p:stCondLst>
                                  <p:childTnLst>
                                    <p:animMotion origin="layout" path="M -3.33333E-6 -4.81481E-6 L 0.26667 -0.00509 " pathEditMode="relative" rAng="0" ptsTypes="AA">
                                      <p:cBhvr>
                                        <p:cTn id="15" dur="2000" fill="hold"/>
                                        <p:tgtEl>
                                          <p:spTgt spid="15"/>
                                        </p:tgtEl>
                                        <p:attrNameLst>
                                          <p:attrName>ppt_x</p:attrName>
                                          <p:attrName>ppt_y</p:attrName>
                                        </p:attrNameLst>
                                      </p:cBhvr>
                                      <p:rCtr x="13333"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2524533140"/>
              </p:ext>
            </p:extLst>
          </p:nvPr>
        </p:nvGraphicFramePr>
        <p:xfrm>
          <a:off x="457200" y="304800"/>
          <a:ext cx="8229597" cy="1830037"/>
        </p:xfrm>
        <a:graphic>
          <a:graphicData uri="http://schemas.openxmlformats.org/drawingml/2006/table">
            <a:tbl>
              <a:tblPr>
                <a:tableStyleId>{5C22544A-7EE6-4342-B048-85BDC9FD1C3A}</a:tableStyleId>
              </a:tblPr>
              <a:tblGrid>
                <a:gridCol w="919942">
                  <a:extLst>
                    <a:ext uri="{9D8B030D-6E8A-4147-A177-3AD203B41FA5}">
                      <a16:colId xmlns:a16="http://schemas.microsoft.com/office/drawing/2014/main" val="20000"/>
                    </a:ext>
                  </a:extLst>
                </a:gridCol>
                <a:gridCol w="820189">
                  <a:extLst>
                    <a:ext uri="{9D8B030D-6E8A-4147-A177-3AD203B41FA5}">
                      <a16:colId xmlns:a16="http://schemas.microsoft.com/office/drawing/2014/main" val="20001"/>
                    </a:ext>
                  </a:extLst>
                </a:gridCol>
                <a:gridCol w="955964">
                  <a:extLst>
                    <a:ext uri="{9D8B030D-6E8A-4147-A177-3AD203B41FA5}">
                      <a16:colId xmlns:a16="http://schemas.microsoft.com/office/drawing/2014/main" val="20002"/>
                    </a:ext>
                  </a:extLst>
                </a:gridCol>
                <a:gridCol w="919942">
                  <a:extLst>
                    <a:ext uri="{9D8B030D-6E8A-4147-A177-3AD203B41FA5}">
                      <a16:colId xmlns:a16="http://schemas.microsoft.com/office/drawing/2014/main" val="20003"/>
                    </a:ext>
                  </a:extLst>
                </a:gridCol>
                <a:gridCol w="889462">
                  <a:extLst>
                    <a:ext uri="{9D8B030D-6E8A-4147-A177-3AD203B41FA5}">
                      <a16:colId xmlns:a16="http://schemas.microsoft.com/office/drawing/2014/main" val="20004"/>
                    </a:ext>
                  </a:extLst>
                </a:gridCol>
                <a:gridCol w="532014">
                  <a:extLst>
                    <a:ext uri="{9D8B030D-6E8A-4147-A177-3AD203B41FA5}">
                      <a16:colId xmlns:a16="http://schemas.microsoft.com/office/drawing/2014/main" val="20005"/>
                    </a:ext>
                  </a:extLst>
                </a:gridCol>
                <a:gridCol w="532014">
                  <a:extLst>
                    <a:ext uri="{9D8B030D-6E8A-4147-A177-3AD203B41FA5}">
                      <a16:colId xmlns:a16="http://schemas.microsoft.com/office/drawing/2014/main" val="20006"/>
                    </a:ext>
                  </a:extLst>
                </a:gridCol>
                <a:gridCol w="532014">
                  <a:extLst>
                    <a:ext uri="{9D8B030D-6E8A-4147-A177-3AD203B41FA5}">
                      <a16:colId xmlns:a16="http://schemas.microsoft.com/office/drawing/2014/main" val="20007"/>
                    </a:ext>
                  </a:extLst>
                </a:gridCol>
                <a:gridCol w="532014">
                  <a:extLst>
                    <a:ext uri="{9D8B030D-6E8A-4147-A177-3AD203B41FA5}">
                      <a16:colId xmlns:a16="http://schemas.microsoft.com/office/drawing/2014/main" val="20008"/>
                    </a:ext>
                  </a:extLst>
                </a:gridCol>
                <a:gridCol w="532014">
                  <a:extLst>
                    <a:ext uri="{9D8B030D-6E8A-4147-A177-3AD203B41FA5}">
                      <a16:colId xmlns:a16="http://schemas.microsoft.com/office/drawing/2014/main" val="20009"/>
                    </a:ext>
                  </a:extLst>
                </a:gridCol>
                <a:gridCol w="532014">
                  <a:extLst>
                    <a:ext uri="{9D8B030D-6E8A-4147-A177-3AD203B41FA5}">
                      <a16:colId xmlns:a16="http://schemas.microsoft.com/office/drawing/2014/main" val="20010"/>
                    </a:ext>
                  </a:extLst>
                </a:gridCol>
                <a:gridCol w="532014">
                  <a:extLst>
                    <a:ext uri="{9D8B030D-6E8A-4147-A177-3AD203B41FA5}">
                      <a16:colId xmlns:a16="http://schemas.microsoft.com/office/drawing/2014/main" val="20011"/>
                    </a:ext>
                  </a:extLst>
                </a:gridCol>
              </a:tblGrid>
              <a:tr h="166367">
                <a:tc>
                  <a:txBody>
                    <a:bodyPr/>
                    <a:lstStyle/>
                    <a:p>
                      <a:pPr algn="l" fontAlgn="b"/>
                      <a:r>
                        <a:rPr lang="en-US" sz="1000" u="none" strike="noStrike">
                          <a:effectLst/>
                        </a:rPr>
                        <a:t>date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site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gear</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species</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length</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weight</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age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edge</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0"/>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210</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1"/>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490</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2"/>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284</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292</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3"/>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142</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4"/>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138</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5"/>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6"/>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168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188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7"/>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355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476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484</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8"/>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6</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686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321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105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289</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9"/>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7</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312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dirty="0">
                          <a:effectLst/>
                        </a:rPr>
                        <a:t>211</a:t>
                      </a:r>
                      <a:endParaRPr lang="en-US" sz="1000" b="0" i="0" u="none" strike="noStrike" dirty="0">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dirty="0">
                          <a:effectLst/>
                        </a:rPr>
                        <a:t>230</a:t>
                      </a:r>
                      <a:endParaRPr lang="en-US" sz="1000" b="0" i="0" u="none" strike="noStrike" dirty="0">
                        <a:solidFill>
                          <a:srgbClr val="000000"/>
                        </a:solidFill>
                        <a:effectLst/>
                        <a:latin typeface="Calibri"/>
                      </a:endParaRPr>
                    </a:p>
                  </a:txBody>
                  <a:tcPr marL="8318" marR="8318" marT="8318" marB="0" anchor="b"/>
                </a:tc>
                <a:extLst>
                  <a:ext uri="{0D108BD9-81ED-4DB2-BD59-A6C34878D82A}">
                    <a16:rowId xmlns:a16="http://schemas.microsoft.com/office/drawing/2014/main" val="10010"/>
                  </a:ext>
                </a:extLst>
              </a:tr>
            </a:tbl>
          </a:graphicData>
        </a:graphic>
      </p:graphicFrame>
      <p:sp>
        <p:nvSpPr>
          <p:cNvPr id="2" name="Rounded Rectangle 1"/>
          <p:cNvSpPr/>
          <p:nvPr/>
        </p:nvSpPr>
        <p:spPr>
          <a:xfrm>
            <a:off x="457200" y="457200"/>
            <a:ext cx="2743200" cy="381000"/>
          </a:xfrm>
          <a:prstGeom prst="roundRect">
            <a:avLst/>
          </a:prstGeom>
          <a:solidFill>
            <a:srgbClr val="EBFC10">
              <a:alpha val="3294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Users\keith.hurley.STN\Desktop\Webinar Pictures\3-4_05-27hills_pull.jpg"/>
          <p:cNvPicPr>
            <a:picLocks noChangeAspect="1" noChangeArrowheads="1"/>
          </p:cNvPicPr>
          <p:nvPr/>
        </p:nvPicPr>
        <p:blipFill rotWithShape="1">
          <a:blip r:embed="rId2">
            <a:extLst>
              <a:ext uri="{28A0092B-C50C-407E-A947-70E740481C1C}">
                <a14:useLocalDpi xmlns:a14="http://schemas.microsoft.com/office/drawing/2010/main" val="0"/>
              </a:ext>
            </a:extLst>
          </a:blip>
          <a:srcRect l="2778"/>
          <a:stretch/>
        </p:blipFill>
        <p:spPr bwMode="auto">
          <a:xfrm>
            <a:off x="457199" y="2209800"/>
            <a:ext cx="266700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Users\keith.hurley.STN\Desktop\Webinar Pictures\fishtub.jpg"/>
          <p:cNvPicPr>
            <a:picLocks noChangeAspect="1" noChangeArrowheads="1"/>
          </p:cNvPicPr>
          <p:nvPr/>
        </p:nvPicPr>
        <p:blipFill rotWithShape="1">
          <a:blip r:embed="rId3">
            <a:extLst>
              <a:ext uri="{28A0092B-C50C-407E-A947-70E740481C1C}">
                <a14:useLocalDpi xmlns:a14="http://schemas.microsoft.com/office/drawing/2010/main" val="0"/>
              </a:ext>
            </a:extLst>
          </a:blip>
          <a:srcRect t="4840" b="29820"/>
          <a:stretch/>
        </p:blipFill>
        <p:spPr bwMode="auto">
          <a:xfrm>
            <a:off x="3279618" y="2209800"/>
            <a:ext cx="5410197" cy="20574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200400" y="76200"/>
            <a:ext cx="0" cy="44958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00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99709793"/>
              </p:ext>
            </p:extLst>
          </p:nvPr>
        </p:nvGraphicFramePr>
        <p:xfrm>
          <a:off x="228600" y="228600"/>
          <a:ext cx="27432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gridSpan="4">
                  <a:txBody>
                    <a:bodyPr/>
                    <a:lstStyle/>
                    <a:p>
                      <a:pPr algn="ctr" fontAlgn="b"/>
                      <a:r>
                        <a:rPr lang="en-US" sz="1100" u="none" strike="noStrike">
                          <a:effectLst/>
                        </a:rPr>
                        <a:t>tblSets</a:t>
                      </a:r>
                      <a:endParaRPr lang="en-US" sz="1100" b="0" i="0" u="none" strike="noStrike">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set_UID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set_Date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set_Site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set_Gear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74637371"/>
              </p:ext>
            </p:extLst>
          </p:nvPr>
        </p:nvGraphicFramePr>
        <p:xfrm>
          <a:off x="228600" y="243840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fish_UID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58994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28600" y="228600"/>
          <a:ext cx="27432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gridSpan="4">
                  <a:txBody>
                    <a:bodyPr/>
                    <a:lstStyle/>
                    <a:p>
                      <a:pPr algn="ctr" fontAlgn="b"/>
                      <a:r>
                        <a:rPr lang="en-US" sz="1100" u="none" strike="noStrike">
                          <a:effectLst/>
                        </a:rPr>
                        <a:t>tblSets</a:t>
                      </a:r>
                      <a:endParaRPr lang="en-US" sz="1100" b="0" i="0" u="none" strike="noStrike">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set_UID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set_Date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set_Site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set_Gear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bl>
          </a:graphicData>
        </a:graphic>
      </p:graphicFrame>
      <p:graphicFrame>
        <p:nvGraphicFramePr>
          <p:cNvPr id="3" name="Table 2"/>
          <p:cNvGraphicFramePr>
            <a:graphicFrameLocks noGrp="1"/>
          </p:cNvGraphicFramePr>
          <p:nvPr>
            <p:extLst/>
          </p:nvPr>
        </p:nvGraphicFramePr>
        <p:xfrm>
          <a:off x="228600" y="243840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fish_UID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07772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nodeType="withEffect">
                                  <p:stCondLst>
                                    <p:cond delay="250"/>
                                  </p:stCondLst>
                                  <p:childTnLst>
                                    <p:animMotion origin="layout" path="M -3.33333E-6 -2.22222E-6 L -3.33333E-6 -0.33333 " pathEditMode="relative" rAng="0" ptsTypes="AA">
                                      <p:cBhvr>
                                        <p:cTn id="9" dur="2000" fill="hold"/>
                                        <p:tgtEl>
                                          <p:spTgt spid="3"/>
                                        </p:tgtEl>
                                        <p:attrNameLst>
                                          <p:attrName>ppt_x</p:attrName>
                                          <p:attrName>ppt_y</p:attrName>
                                        </p:attrNameLst>
                                      </p:cBhvr>
                                      <p:rCtr x="0" y="-1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Users\keith.hurley.STN\Desktop\Webinar Pictures\fishtub.jpg"/>
          <p:cNvPicPr>
            <a:picLocks noChangeAspect="1" noChangeArrowheads="1"/>
          </p:cNvPicPr>
          <p:nvPr/>
        </p:nvPicPr>
        <p:blipFill rotWithShape="1">
          <a:blip r:embed="rId2">
            <a:extLst>
              <a:ext uri="{28A0092B-C50C-407E-A947-70E740481C1C}">
                <a14:useLocalDpi xmlns:a14="http://schemas.microsoft.com/office/drawing/2010/main" val="0"/>
              </a:ext>
            </a:extLst>
          </a:blip>
          <a:srcRect r="16580" b="16667"/>
          <a:stretch/>
        </p:blipFill>
        <p:spPr bwMode="auto">
          <a:xfrm>
            <a:off x="228599" y="2514600"/>
            <a:ext cx="6553201"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2724272695"/>
              </p:ext>
            </p:extLst>
          </p:nvPr>
        </p:nvGraphicFramePr>
        <p:xfrm>
          <a:off x="228600" y="13335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fish_UID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
        <p:nvSpPr>
          <p:cNvPr id="4" name="Rounded Rectangle 3"/>
          <p:cNvSpPr/>
          <p:nvPr/>
        </p:nvSpPr>
        <p:spPr>
          <a:xfrm>
            <a:off x="4724400" y="304800"/>
            <a:ext cx="1524000" cy="228601"/>
          </a:xfrm>
          <a:prstGeom prst="roundRect">
            <a:avLst/>
          </a:prstGeom>
          <a:solidFill>
            <a:srgbClr val="EBFC10">
              <a:alpha val="3294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81794" y="2514600"/>
            <a:ext cx="1466605" cy="38139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765252" y="304800"/>
            <a:ext cx="7489" cy="6096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57454" y="401748"/>
            <a:ext cx="31798" cy="599905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5" name="Picture 3" descr="C:\Users\keith.hurley.STN\Desktop\Webinar Pictures\sca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3593" y="3886200"/>
            <a:ext cx="1418263"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01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079508195"/>
              </p:ext>
            </p:extLst>
          </p:nvPr>
        </p:nvGraphicFramePr>
        <p:xfrm>
          <a:off x="355600" y="12065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413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484</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26464742"/>
              </p:ext>
            </p:extLst>
          </p:nvPr>
        </p:nvGraphicFramePr>
        <p:xfrm>
          <a:off x="3632200" y="120650"/>
          <a:ext cx="3149600" cy="4191000"/>
        </p:xfrm>
        <a:graphic>
          <a:graphicData uri="http://schemas.openxmlformats.org/drawingml/2006/table">
            <a:tbl>
              <a:tblPr>
                <a:tableStyleId>{5C22544A-7EE6-4342-B048-85BDC9FD1C3A}</a:tableStyleId>
              </a:tblPr>
              <a:tblGrid>
                <a:gridCol w="706274">
                  <a:extLst>
                    <a:ext uri="{9D8B030D-6E8A-4147-A177-3AD203B41FA5}">
                      <a16:colId xmlns:a16="http://schemas.microsoft.com/office/drawing/2014/main" val="20000"/>
                    </a:ext>
                  </a:extLst>
                </a:gridCol>
                <a:gridCol w="753995">
                  <a:extLst>
                    <a:ext uri="{9D8B030D-6E8A-4147-A177-3AD203B41FA5}">
                      <a16:colId xmlns:a16="http://schemas.microsoft.com/office/drawing/2014/main" val="20001"/>
                    </a:ext>
                  </a:extLst>
                </a:gridCol>
                <a:gridCol w="698731">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190500">
                <a:tc gridSpan="4">
                  <a:txBody>
                    <a:bodyPr/>
                    <a:lstStyle/>
                    <a:p>
                      <a:pPr algn="ctr" fontAlgn="b"/>
                      <a:r>
                        <a:rPr lang="en-US" sz="1100" u="none" strike="noStrike" dirty="0" err="1">
                          <a:effectLst/>
                        </a:rPr>
                        <a:t>tblAge</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age_UID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age_fishUID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age_age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age_annulus</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223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413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145</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r h="190500">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2"/>
                  </a:ext>
                </a:extLst>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3"/>
                  </a:ext>
                </a:extLst>
              </a:tr>
              <a:tr h="190500">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4"/>
                  </a:ext>
                </a:extLst>
              </a:tr>
              <a:tr h="190500">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5"/>
                  </a:ext>
                </a:extLst>
              </a:tr>
              <a:tr h="190500">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6"/>
                  </a:ext>
                </a:extLst>
              </a:tr>
              <a:tr h="190500">
                <a:tc>
                  <a:txBody>
                    <a:bodyPr/>
                    <a:lstStyle/>
                    <a:p>
                      <a:pPr algn="r" fontAlgn="b"/>
                      <a:r>
                        <a:rPr lang="en-US" sz="1100" u="none" strike="noStrike">
                          <a:effectLst/>
                        </a:rPr>
                        <a:t>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7"/>
                  </a:ext>
                </a:extLst>
              </a:tr>
              <a:tr h="190500">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8"/>
                  </a:ext>
                </a:extLst>
              </a:tr>
              <a:tr h="190500">
                <a:tc>
                  <a:txBody>
                    <a:bodyPr/>
                    <a:lstStyle/>
                    <a:p>
                      <a:pPr algn="r" fontAlgn="b"/>
                      <a:r>
                        <a:rPr lang="en-US" sz="1100" u="none" strike="noStrike" dirty="0">
                          <a:effectLst/>
                        </a:rPr>
                        <a:t>18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9"/>
                  </a:ext>
                </a:extLst>
              </a:tr>
              <a:tr h="190500">
                <a:tc>
                  <a:txBody>
                    <a:bodyPr/>
                    <a:lstStyle/>
                    <a:p>
                      <a:pPr algn="r" fontAlgn="b"/>
                      <a:r>
                        <a:rPr lang="en-US" sz="1100" u="none" strike="noStrike">
                          <a:effectLst/>
                        </a:rPr>
                        <a:t>19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20"/>
                  </a:ext>
                </a:extLst>
              </a:tr>
              <a:tr h="190500">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349</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2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46798207"/>
              </p:ext>
            </p:extLst>
          </p:nvPr>
        </p:nvGraphicFramePr>
        <p:xfrm>
          <a:off x="228600" y="120650"/>
          <a:ext cx="5181600" cy="2286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tblGrid>
              <a:tr h="190500">
                <a:tc gridSpan="7">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dirty="0" err="1">
                          <a:effectLst/>
                        </a:rPr>
                        <a:t>fish_UID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fish_sppUID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err="1">
                          <a:effectLst/>
                        </a:rPr>
                        <a:t>fish_length</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smtClean="0">
                          <a:effectLst/>
                        </a:rPr>
                        <a:t>fish_edge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243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142</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138</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854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349</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211</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75314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750"/>
                                        <p:tgtEl>
                                          <p:spTgt spid="8"/>
                                        </p:tgtEl>
                                      </p:cBhvr>
                                    </p:animEffect>
                                    <p:set>
                                      <p:cBhvr>
                                        <p:cTn id="7" dur="1" fill="hold">
                                          <p:stCondLst>
                                            <p:cond delay="1749"/>
                                          </p:stCondLst>
                                        </p:cTn>
                                        <p:tgtEl>
                                          <p:spTgt spid="8"/>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par>
                                <p:cTn id="14" presetID="42" presetClass="path" presetSubtype="0" accel="50000" decel="50000" fill="hold" nodeType="withEffect">
                                  <p:stCondLst>
                                    <p:cond delay="250"/>
                                  </p:stCondLst>
                                  <p:childTnLst>
                                    <p:animMotion origin="layout" path="M -4.44444E-6 1.85185E-6 L 0.24723 -0.00278 " pathEditMode="relative" rAng="0" ptsTypes="AA">
                                      <p:cBhvr>
                                        <p:cTn id="15" dur="2000" fill="hold"/>
                                        <p:tgtEl>
                                          <p:spTgt spid="5"/>
                                        </p:tgtEl>
                                        <p:attrNameLst>
                                          <p:attrName>ppt_x</p:attrName>
                                          <p:attrName>ppt_y</p:attrName>
                                        </p:attrNameLst>
                                      </p:cBhvr>
                                      <p:rCtr x="12361" y="-139"/>
                                    </p:animMotion>
                                  </p:childTnLst>
                                </p:cTn>
                              </p:par>
                              <p:par>
                                <p:cTn id="16" presetID="42" presetClass="path" presetSubtype="0" accel="50000" decel="50000" fill="hold" nodeType="withEffect">
                                  <p:stCondLst>
                                    <p:cond delay="250"/>
                                  </p:stCondLst>
                                  <p:childTnLst>
                                    <p:animMotion origin="layout" path="M 0.175 0.00278 L -3.33333E-6 7.40741E-7 " pathEditMode="relative" rAng="0" ptsTypes="AA">
                                      <p:cBhvr>
                                        <p:cTn id="17" dur="2000" fill="hold"/>
                                        <p:tgtEl>
                                          <p:spTgt spid="6"/>
                                        </p:tgtEl>
                                        <p:attrNameLst>
                                          <p:attrName>ppt_x</p:attrName>
                                          <p:attrName>ppt_y</p:attrName>
                                        </p:attrNameLst>
                                      </p:cBhvr>
                                      <p:rCtr x="-8750"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548936"/>
            <a:ext cx="8077200" cy="400110"/>
          </a:xfrm>
          <a:prstGeom prst="rect">
            <a:avLst/>
          </a:prstGeom>
          <a:solidFill>
            <a:schemeClr val="bg1">
              <a:lumMod val="75000"/>
            </a:schemeClr>
          </a:solidFill>
        </p:spPr>
        <p:txBody>
          <a:bodyPr wrap="square">
            <a:spAutoFit/>
          </a:bodyPr>
          <a:lstStyle/>
          <a:p>
            <a:r>
              <a:rPr lang="en-US" sz="1000" dirty="0"/>
              <a:t>SELECT </a:t>
            </a:r>
            <a:r>
              <a:rPr lang="en-US" sz="1000" dirty="0" err="1"/>
              <a:t>tblFish.fish_UID</a:t>
            </a:r>
            <a:r>
              <a:rPr lang="en-US" sz="1000" dirty="0"/>
              <a:t>, </a:t>
            </a:r>
            <a:r>
              <a:rPr lang="en-US" sz="1000" dirty="0" err="1"/>
              <a:t>tblAge.age_age</a:t>
            </a:r>
            <a:r>
              <a:rPr lang="en-US" sz="1000" dirty="0"/>
              <a:t>, </a:t>
            </a:r>
            <a:r>
              <a:rPr lang="en-US" sz="1000" dirty="0" smtClean="0"/>
              <a:t>[</a:t>
            </a:r>
            <a:r>
              <a:rPr lang="en-US" sz="1000" dirty="0"/>
              <a:t>Intercept]+([</a:t>
            </a:r>
            <a:r>
              <a:rPr lang="en-US" sz="1000" dirty="0" err="1"/>
              <a:t>fish_length</a:t>
            </a:r>
            <a:r>
              <a:rPr lang="en-US" sz="1000" dirty="0"/>
              <a:t>]-[Intercept])*([</a:t>
            </a:r>
            <a:r>
              <a:rPr lang="en-US" sz="1000" dirty="0" err="1"/>
              <a:t>age_annulus</a:t>
            </a:r>
            <a:r>
              <a:rPr lang="en-US" sz="1000" dirty="0"/>
              <a:t>]/[</a:t>
            </a:r>
            <a:r>
              <a:rPr lang="en-US" sz="1000" dirty="0" err="1"/>
              <a:t>fish_edge</a:t>
            </a:r>
            <a:r>
              <a:rPr lang="en-US" sz="1000" dirty="0"/>
              <a:t>]) AS LAA</a:t>
            </a:r>
          </a:p>
          <a:p>
            <a:r>
              <a:rPr lang="en-US" sz="1000" dirty="0"/>
              <a:t>FROM (</a:t>
            </a:r>
            <a:r>
              <a:rPr lang="en-US" sz="1000" dirty="0" err="1"/>
              <a:t>tblSpecies</a:t>
            </a:r>
            <a:r>
              <a:rPr lang="en-US" sz="1000" dirty="0"/>
              <a:t> INNER JOIN </a:t>
            </a:r>
            <a:r>
              <a:rPr lang="en-US" sz="1000" dirty="0" err="1"/>
              <a:t>tblFish</a:t>
            </a:r>
            <a:r>
              <a:rPr lang="en-US" sz="1000" dirty="0"/>
              <a:t> ON </a:t>
            </a:r>
            <a:r>
              <a:rPr lang="en-US" sz="1000" dirty="0" err="1"/>
              <a:t>tblSpecies.spp_UID</a:t>
            </a:r>
            <a:r>
              <a:rPr lang="en-US" sz="1000" dirty="0"/>
              <a:t> = </a:t>
            </a:r>
            <a:r>
              <a:rPr lang="en-US" sz="1000" dirty="0" err="1"/>
              <a:t>tblFish.fish_sppUID</a:t>
            </a:r>
            <a:r>
              <a:rPr lang="en-US" sz="1000" dirty="0"/>
              <a:t>) INNER JOIN </a:t>
            </a:r>
            <a:r>
              <a:rPr lang="en-US" sz="1000" dirty="0" err="1"/>
              <a:t>tblAge</a:t>
            </a:r>
            <a:r>
              <a:rPr lang="en-US" sz="1000" dirty="0"/>
              <a:t> ON </a:t>
            </a:r>
            <a:r>
              <a:rPr lang="en-US" sz="1000" dirty="0" err="1"/>
              <a:t>tblFish.fish_UID</a:t>
            </a:r>
            <a:r>
              <a:rPr lang="en-US" sz="1000" dirty="0"/>
              <a:t> = </a:t>
            </a:r>
            <a:r>
              <a:rPr lang="en-US" sz="1000" dirty="0" err="1"/>
              <a:t>tblAge.age_fishUID</a:t>
            </a:r>
            <a:r>
              <a:rPr lang="en-US" sz="1000" dirty="0"/>
              <a:t>;</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61618"/>
            <a:ext cx="4840288" cy="246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38200" y="0"/>
            <a:ext cx="7086600" cy="25235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0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607350561"/>
              </p:ext>
            </p:extLst>
          </p:nvPr>
        </p:nvGraphicFramePr>
        <p:xfrm>
          <a:off x="0" y="228600"/>
          <a:ext cx="51816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352800" y="649069"/>
            <a:ext cx="2828723" cy="646331"/>
          </a:xfrm>
          <a:prstGeom prst="rect">
            <a:avLst/>
          </a:prstGeom>
          <a:noFill/>
        </p:spPr>
        <p:txBody>
          <a:bodyPr wrap="none" rtlCol="0">
            <a:spAutoFit/>
          </a:bodyPr>
          <a:lstStyle/>
          <a:p>
            <a:pPr algn="r"/>
            <a:r>
              <a:rPr lang="en-US" sz="3600" dirty="0" smtClean="0">
                <a:solidFill>
                  <a:srgbClr val="FFFF00"/>
                </a:solidFill>
              </a:rPr>
              <a:t>Do Something</a:t>
            </a:r>
            <a:endParaRPr lang="en-US" sz="3600" dirty="0">
              <a:solidFill>
                <a:srgbClr val="FFFF00"/>
              </a:solidFill>
            </a:endParaRPr>
          </a:p>
        </p:txBody>
      </p:sp>
      <p:sp>
        <p:nvSpPr>
          <p:cNvPr id="6" name="TextBox 5"/>
          <p:cNvSpPr txBox="1"/>
          <p:nvPr/>
        </p:nvSpPr>
        <p:spPr>
          <a:xfrm>
            <a:off x="3637682" y="1953652"/>
            <a:ext cx="3620928" cy="646331"/>
          </a:xfrm>
          <a:prstGeom prst="rect">
            <a:avLst/>
          </a:prstGeom>
          <a:noFill/>
        </p:spPr>
        <p:txBody>
          <a:bodyPr wrap="none" rtlCol="0">
            <a:spAutoFit/>
          </a:bodyPr>
          <a:lstStyle/>
          <a:p>
            <a:pPr algn="r"/>
            <a:r>
              <a:rPr lang="en-US" sz="3600" dirty="0" smtClean="0">
                <a:solidFill>
                  <a:srgbClr val="FFFF00"/>
                </a:solidFill>
              </a:rPr>
              <a:t>Predict Something</a:t>
            </a:r>
            <a:endParaRPr lang="en-US" sz="3600" dirty="0">
              <a:solidFill>
                <a:srgbClr val="FFFF00"/>
              </a:solidFill>
            </a:endParaRPr>
          </a:p>
        </p:txBody>
      </p:sp>
      <p:sp>
        <p:nvSpPr>
          <p:cNvPr id="7" name="TextBox 6"/>
          <p:cNvSpPr txBox="1"/>
          <p:nvPr/>
        </p:nvSpPr>
        <p:spPr>
          <a:xfrm>
            <a:off x="4191000" y="3258235"/>
            <a:ext cx="3348096" cy="646331"/>
          </a:xfrm>
          <a:prstGeom prst="rect">
            <a:avLst/>
          </a:prstGeom>
          <a:noFill/>
        </p:spPr>
        <p:txBody>
          <a:bodyPr wrap="none" rtlCol="0">
            <a:spAutoFit/>
          </a:bodyPr>
          <a:lstStyle/>
          <a:p>
            <a:pPr algn="r"/>
            <a:r>
              <a:rPr lang="en-US" sz="3600" dirty="0" smtClean="0">
                <a:solidFill>
                  <a:srgbClr val="FFFF00"/>
                </a:solidFill>
              </a:rPr>
              <a:t>Learn Something</a:t>
            </a:r>
            <a:endParaRPr lang="en-US" sz="3600" dirty="0">
              <a:solidFill>
                <a:srgbClr val="FFFF00"/>
              </a:solidFill>
            </a:endParaRPr>
          </a:p>
        </p:txBody>
      </p:sp>
      <p:sp>
        <p:nvSpPr>
          <p:cNvPr id="8" name="TextBox 7"/>
          <p:cNvSpPr txBox="1"/>
          <p:nvPr/>
        </p:nvSpPr>
        <p:spPr>
          <a:xfrm>
            <a:off x="4767161" y="4562818"/>
            <a:ext cx="3289427" cy="646331"/>
          </a:xfrm>
          <a:prstGeom prst="rect">
            <a:avLst/>
          </a:prstGeom>
          <a:noFill/>
        </p:spPr>
        <p:txBody>
          <a:bodyPr wrap="none" rtlCol="0">
            <a:spAutoFit/>
          </a:bodyPr>
          <a:lstStyle/>
          <a:p>
            <a:pPr algn="r"/>
            <a:r>
              <a:rPr lang="en-US" sz="3600" dirty="0" smtClean="0">
                <a:solidFill>
                  <a:srgbClr val="FFFF00"/>
                </a:solidFill>
              </a:rPr>
              <a:t>Store Something</a:t>
            </a:r>
            <a:endParaRPr lang="en-US" sz="3600" dirty="0">
              <a:solidFill>
                <a:srgbClr val="FFFF00"/>
              </a:solidFill>
            </a:endParaRPr>
          </a:p>
        </p:txBody>
      </p:sp>
      <p:sp>
        <p:nvSpPr>
          <p:cNvPr id="9" name="TextBox 8"/>
          <p:cNvSpPr txBox="1"/>
          <p:nvPr/>
        </p:nvSpPr>
        <p:spPr>
          <a:xfrm>
            <a:off x="5084788" y="5867399"/>
            <a:ext cx="3952750" cy="646331"/>
          </a:xfrm>
          <a:prstGeom prst="rect">
            <a:avLst/>
          </a:prstGeom>
          <a:noFill/>
        </p:spPr>
        <p:txBody>
          <a:bodyPr wrap="none" rtlCol="0">
            <a:spAutoFit/>
          </a:bodyPr>
          <a:lstStyle/>
          <a:p>
            <a:pPr algn="r"/>
            <a:r>
              <a:rPr lang="en-US" sz="3600" dirty="0" smtClean="0">
                <a:solidFill>
                  <a:srgbClr val="FFFF00"/>
                </a:solidFill>
              </a:rPr>
              <a:t>Measure Something</a:t>
            </a:r>
            <a:endParaRPr lang="en-US" sz="3600" dirty="0">
              <a:solidFill>
                <a:srgbClr val="FFFF00"/>
              </a:solidFill>
            </a:endParaRPr>
          </a:p>
        </p:txBody>
      </p:sp>
    </p:spTree>
    <p:extLst>
      <p:ext uri="{BB962C8B-B14F-4D97-AF65-F5344CB8AC3E}">
        <p14:creationId xmlns:p14="http://schemas.microsoft.com/office/powerpoint/2010/main" val="96605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548936"/>
            <a:ext cx="8077200" cy="400110"/>
          </a:xfrm>
          <a:prstGeom prst="rect">
            <a:avLst/>
          </a:prstGeom>
          <a:solidFill>
            <a:schemeClr val="bg1">
              <a:lumMod val="75000"/>
            </a:schemeClr>
          </a:solidFill>
        </p:spPr>
        <p:txBody>
          <a:bodyPr wrap="square">
            <a:spAutoFit/>
          </a:bodyPr>
          <a:lstStyle/>
          <a:p>
            <a:r>
              <a:rPr lang="en-US" sz="1000" dirty="0"/>
              <a:t>SELECT </a:t>
            </a:r>
            <a:r>
              <a:rPr lang="en-US" sz="1000" dirty="0" err="1"/>
              <a:t>tblFish.fish_UID</a:t>
            </a:r>
            <a:r>
              <a:rPr lang="en-US" sz="1000" dirty="0"/>
              <a:t>, </a:t>
            </a:r>
            <a:r>
              <a:rPr lang="en-US" sz="1000" dirty="0" err="1"/>
              <a:t>tblAge.age_age</a:t>
            </a:r>
            <a:r>
              <a:rPr lang="en-US" sz="1000" dirty="0"/>
              <a:t>, </a:t>
            </a:r>
            <a:r>
              <a:rPr lang="en-US" sz="1000" dirty="0" smtClean="0"/>
              <a:t>[</a:t>
            </a:r>
            <a:r>
              <a:rPr lang="en-US" sz="1000" dirty="0"/>
              <a:t>Intercept]+([</a:t>
            </a:r>
            <a:r>
              <a:rPr lang="en-US" sz="1000" dirty="0" err="1"/>
              <a:t>fish_length</a:t>
            </a:r>
            <a:r>
              <a:rPr lang="en-US" sz="1000" dirty="0"/>
              <a:t>]-[Intercept])*([</a:t>
            </a:r>
            <a:r>
              <a:rPr lang="en-US" sz="1000" dirty="0" err="1"/>
              <a:t>age_annulus</a:t>
            </a:r>
            <a:r>
              <a:rPr lang="en-US" sz="1000" dirty="0"/>
              <a:t>]/[</a:t>
            </a:r>
            <a:r>
              <a:rPr lang="en-US" sz="1000" dirty="0" err="1"/>
              <a:t>fish_edge</a:t>
            </a:r>
            <a:r>
              <a:rPr lang="en-US" sz="1000" dirty="0"/>
              <a:t>]) AS LAA</a:t>
            </a:r>
          </a:p>
          <a:p>
            <a:r>
              <a:rPr lang="en-US" sz="1000" dirty="0"/>
              <a:t>FROM (</a:t>
            </a:r>
            <a:r>
              <a:rPr lang="en-US" sz="1000" dirty="0" err="1"/>
              <a:t>tblSpecies</a:t>
            </a:r>
            <a:r>
              <a:rPr lang="en-US" sz="1000" dirty="0"/>
              <a:t> INNER JOIN </a:t>
            </a:r>
            <a:r>
              <a:rPr lang="en-US" sz="1000" dirty="0" err="1"/>
              <a:t>tblFish</a:t>
            </a:r>
            <a:r>
              <a:rPr lang="en-US" sz="1000" dirty="0"/>
              <a:t> ON </a:t>
            </a:r>
            <a:r>
              <a:rPr lang="en-US" sz="1000" dirty="0" err="1"/>
              <a:t>tblSpecies.spp_UID</a:t>
            </a:r>
            <a:r>
              <a:rPr lang="en-US" sz="1000" dirty="0"/>
              <a:t> = </a:t>
            </a:r>
            <a:r>
              <a:rPr lang="en-US" sz="1000" dirty="0" err="1"/>
              <a:t>tblFish.fish_sppUID</a:t>
            </a:r>
            <a:r>
              <a:rPr lang="en-US" sz="1000" dirty="0"/>
              <a:t>) INNER JOIN </a:t>
            </a:r>
            <a:r>
              <a:rPr lang="en-US" sz="1000" dirty="0" err="1"/>
              <a:t>tblAge</a:t>
            </a:r>
            <a:r>
              <a:rPr lang="en-US" sz="1000" dirty="0"/>
              <a:t> ON </a:t>
            </a:r>
            <a:r>
              <a:rPr lang="en-US" sz="1000" dirty="0" err="1"/>
              <a:t>tblFish.fish_UID</a:t>
            </a:r>
            <a:r>
              <a:rPr lang="en-US" sz="1000" dirty="0"/>
              <a:t> = </a:t>
            </a:r>
            <a:r>
              <a:rPr lang="en-US" sz="1000" dirty="0" err="1"/>
              <a:t>tblAge.age_fishUID</a:t>
            </a:r>
            <a:r>
              <a:rPr lang="en-US" sz="1000" dirty="0"/>
              <a:t>;</a:t>
            </a:r>
          </a:p>
        </p:txBody>
      </p:sp>
      <p:sp>
        <p:nvSpPr>
          <p:cNvPr id="3" name="Rectangle 2"/>
          <p:cNvSpPr/>
          <p:nvPr/>
        </p:nvSpPr>
        <p:spPr>
          <a:xfrm>
            <a:off x="482600" y="4753787"/>
            <a:ext cx="8115300" cy="707886"/>
          </a:xfrm>
          <a:prstGeom prst="rect">
            <a:avLst/>
          </a:prstGeom>
          <a:solidFill>
            <a:schemeClr val="bg1">
              <a:lumMod val="75000"/>
            </a:schemeClr>
          </a:solidFill>
        </p:spPr>
        <p:txBody>
          <a:bodyPr wrap="square">
            <a:spAutoFit/>
          </a:bodyPr>
          <a:lstStyle/>
          <a:p>
            <a:r>
              <a:rPr lang="en-US" sz="1000" dirty="0"/>
              <a:t>SELECT </a:t>
            </a:r>
            <a:r>
              <a:rPr lang="en-US" sz="1000" dirty="0" err="1"/>
              <a:t>tblFish.fish_UID</a:t>
            </a:r>
            <a:r>
              <a:rPr lang="en-US" sz="1000" dirty="0"/>
              <a:t>, </a:t>
            </a:r>
            <a:r>
              <a:rPr lang="en-US" sz="1000" dirty="0" err="1"/>
              <a:t>tblAge.age_age</a:t>
            </a:r>
            <a:r>
              <a:rPr lang="en-US" sz="1000" dirty="0"/>
              <a:t>, [Intercept]+([</a:t>
            </a:r>
            <a:r>
              <a:rPr lang="en-US" sz="1000" dirty="0" err="1"/>
              <a:t>fish_length</a:t>
            </a:r>
            <a:r>
              <a:rPr lang="en-US" sz="1000" dirty="0"/>
              <a:t>]-[Intercept])*([age_annulus1]/[</a:t>
            </a:r>
            <a:r>
              <a:rPr lang="en-US" sz="1000" dirty="0" err="1"/>
              <a:t>fish_edge</a:t>
            </a:r>
            <a:r>
              <a:rPr lang="en-US" sz="1000" dirty="0"/>
              <a:t>]) AS LAA1, [Intercept]+([</a:t>
            </a:r>
            <a:r>
              <a:rPr lang="en-US" sz="1000" dirty="0" err="1"/>
              <a:t>fish_length</a:t>
            </a:r>
            <a:r>
              <a:rPr lang="en-US" sz="1000" dirty="0"/>
              <a:t>]-[Intercept])*([age_annulus2]/[</a:t>
            </a:r>
            <a:r>
              <a:rPr lang="en-US" sz="1000" dirty="0" err="1"/>
              <a:t>fish_edge</a:t>
            </a:r>
            <a:r>
              <a:rPr lang="en-US" sz="1000" dirty="0"/>
              <a:t>]) AS LAA2, [Intercept]+([</a:t>
            </a:r>
            <a:r>
              <a:rPr lang="en-US" sz="1000" dirty="0" err="1"/>
              <a:t>fish_length</a:t>
            </a:r>
            <a:r>
              <a:rPr lang="en-US" sz="1000" dirty="0"/>
              <a:t>]-[Intercept])*([age_annulus3]/[</a:t>
            </a:r>
            <a:r>
              <a:rPr lang="en-US" sz="1000" dirty="0" err="1"/>
              <a:t>fish_edge</a:t>
            </a:r>
            <a:r>
              <a:rPr lang="en-US" sz="1000" dirty="0"/>
              <a:t>]) AS LAA3, [Intercept]+([</a:t>
            </a:r>
            <a:r>
              <a:rPr lang="en-US" sz="1000" dirty="0" err="1"/>
              <a:t>fish_length</a:t>
            </a:r>
            <a:r>
              <a:rPr lang="en-US" sz="1000" dirty="0"/>
              <a:t>]-[Intercept])*([age_annulus4]/[</a:t>
            </a:r>
            <a:r>
              <a:rPr lang="en-US" sz="1000" dirty="0" err="1"/>
              <a:t>fish_edge</a:t>
            </a:r>
            <a:r>
              <a:rPr lang="en-US" sz="1000" dirty="0"/>
              <a:t>]) AS </a:t>
            </a:r>
            <a:r>
              <a:rPr lang="en-US" sz="1000" dirty="0" smtClean="0"/>
              <a:t>LAA4 FROM </a:t>
            </a:r>
            <a:r>
              <a:rPr lang="en-US" sz="1000" dirty="0"/>
              <a:t>(</a:t>
            </a:r>
            <a:r>
              <a:rPr lang="en-US" sz="1000" dirty="0" err="1"/>
              <a:t>tblSpecies</a:t>
            </a:r>
            <a:r>
              <a:rPr lang="en-US" sz="1000" dirty="0"/>
              <a:t> INNER JOIN </a:t>
            </a:r>
            <a:r>
              <a:rPr lang="en-US" sz="1000" dirty="0" err="1"/>
              <a:t>tblFish</a:t>
            </a:r>
            <a:r>
              <a:rPr lang="en-US" sz="1000" dirty="0"/>
              <a:t> ON </a:t>
            </a:r>
            <a:r>
              <a:rPr lang="en-US" sz="1000" dirty="0" err="1"/>
              <a:t>tblSpecies.spp_UID</a:t>
            </a:r>
            <a:r>
              <a:rPr lang="en-US" sz="1000" dirty="0"/>
              <a:t> = </a:t>
            </a:r>
            <a:r>
              <a:rPr lang="en-US" sz="1000" dirty="0" err="1"/>
              <a:t>tblFish.fish_sppUID</a:t>
            </a:r>
            <a:r>
              <a:rPr lang="en-US" sz="1000" dirty="0"/>
              <a:t>) INNER JOIN </a:t>
            </a:r>
            <a:r>
              <a:rPr lang="en-US" sz="1000" dirty="0" err="1"/>
              <a:t>tblAge</a:t>
            </a:r>
            <a:r>
              <a:rPr lang="en-US" sz="1000" dirty="0"/>
              <a:t> ON </a:t>
            </a:r>
            <a:r>
              <a:rPr lang="en-US" sz="1000" dirty="0" err="1"/>
              <a:t>tblFish.fish_UID</a:t>
            </a:r>
            <a:r>
              <a:rPr lang="en-US" sz="1000" dirty="0"/>
              <a:t> = </a:t>
            </a:r>
            <a:r>
              <a:rPr lang="en-US" sz="1000" dirty="0" err="1"/>
              <a:t>tblAge.age_fishUID</a:t>
            </a:r>
            <a:r>
              <a:rPr lang="en-US" sz="1000" dirty="0"/>
              <a:t>;</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61618"/>
            <a:ext cx="4840288" cy="246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4588" y="3151668"/>
            <a:ext cx="4267200" cy="156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38200" y="0"/>
            <a:ext cx="7086600" cy="25235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47900" y="2981180"/>
            <a:ext cx="4648200" cy="17345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5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548936"/>
            <a:ext cx="8077200" cy="400110"/>
          </a:xfrm>
          <a:prstGeom prst="rect">
            <a:avLst/>
          </a:prstGeom>
          <a:solidFill>
            <a:schemeClr val="bg1">
              <a:lumMod val="75000"/>
            </a:schemeClr>
          </a:solidFill>
        </p:spPr>
        <p:txBody>
          <a:bodyPr wrap="square">
            <a:spAutoFit/>
          </a:bodyPr>
          <a:lstStyle/>
          <a:p>
            <a:r>
              <a:rPr lang="en-US" sz="1000" dirty="0"/>
              <a:t>SELECT </a:t>
            </a:r>
            <a:r>
              <a:rPr lang="en-US" sz="1000" dirty="0" err="1"/>
              <a:t>tblFish.fish_UID</a:t>
            </a:r>
            <a:r>
              <a:rPr lang="en-US" sz="1000" dirty="0"/>
              <a:t>, </a:t>
            </a:r>
            <a:r>
              <a:rPr lang="en-US" sz="1000" dirty="0" err="1"/>
              <a:t>tblAge.age_age</a:t>
            </a:r>
            <a:r>
              <a:rPr lang="en-US" sz="1000" dirty="0"/>
              <a:t>, </a:t>
            </a:r>
            <a:r>
              <a:rPr lang="en-US" sz="1000" dirty="0" smtClean="0"/>
              <a:t>[</a:t>
            </a:r>
            <a:r>
              <a:rPr lang="en-US" sz="1000" dirty="0"/>
              <a:t>Intercept]+([</a:t>
            </a:r>
            <a:r>
              <a:rPr lang="en-US" sz="1000" dirty="0" err="1"/>
              <a:t>fish_length</a:t>
            </a:r>
            <a:r>
              <a:rPr lang="en-US" sz="1000" dirty="0"/>
              <a:t>]-[Intercept])*([</a:t>
            </a:r>
            <a:r>
              <a:rPr lang="en-US" sz="1000" dirty="0" err="1"/>
              <a:t>age_annulus</a:t>
            </a:r>
            <a:r>
              <a:rPr lang="en-US" sz="1000" dirty="0"/>
              <a:t>]/[</a:t>
            </a:r>
            <a:r>
              <a:rPr lang="en-US" sz="1000" dirty="0" err="1"/>
              <a:t>fish_edge</a:t>
            </a:r>
            <a:r>
              <a:rPr lang="en-US" sz="1000" dirty="0"/>
              <a:t>]) AS LAA</a:t>
            </a:r>
          </a:p>
          <a:p>
            <a:r>
              <a:rPr lang="en-US" sz="1000" dirty="0"/>
              <a:t>FROM (</a:t>
            </a:r>
            <a:r>
              <a:rPr lang="en-US" sz="1000" dirty="0" err="1"/>
              <a:t>tblSpecies</a:t>
            </a:r>
            <a:r>
              <a:rPr lang="en-US" sz="1000" dirty="0"/>
              <a:t> INNER JOIN </a:t>
            </a:r>
            <a:r>
              <a:rPr lang="en-US" sz="1000" dirty="0" err="1"/>
              <a:t>tblFish</a:t>
            </a:r>
            <a:r>
              <a:rPr lang="en-US" sz="1000" dirty="0"/>
              <a:t> ON </a:t>
            </a:r>
            <a:r>
              <a:rPr lang="en-US" sz="1000" dirty="0" err="1"/>
              <a:t>tblSpecies.spp_UID</a:t>
            </a:r>
            <a:r>
              <a:rPr lang="en-US" sz="1000" dirty="0"/>
              <a:t> = </a:t>
            </a:r>
            <a:r>
              <a:rPr lang="en-US" sz="1000" dirty="0" err="1"/>
              <a:t>tblFish.fish_sppUID</a:t>
            </a:r>
            <a:r>
              <a:rPr lang="en-US" sz="1000" dirty="0"/>
              <a:t>) INNER JOIN </a:t>
            </a:r>
            <a:r>
              <a:rPr lang="en-US" sz="1000" dirty="0" err="1"/>
              <a:t>tblAge</a:t>
            </a:r>
            <a:r>
              <a:rPr lang="en-US" sz="1000" dirty="0"/>
              <a:t> ON </a:t>
            </a:r>
            <a:r>
              <a:rPr lang="en-US" sz="1000" dirty="0" err="1"/>
              <a:t>tblFish.fish_UID</a:t>
            </a:r>
            <a:r>
              <a:rPr lang="en-US" sz="1000" dirty="0"/>
              <a:t> = </a:t>
            </a:r>
            <a:r>
              <a:rPr lang="en-US" sz="1000" dirty="0" err="1"/>
              <a:t>tblAge.age_fishUID</a:t>
            </a:r>
            <a:r>
              <a:rPr lang="en-US" sz="1000" dirty="0"/>
              <a:t>;</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61618"/>
            <a:ext cx="4840288" cy="246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4588" y="3151668"/>
            <a:ext cx="4267200" cy="156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38200" y="0"/>
            <a:ext cx="7086600" cy="25235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47900" y="2981180"/>
            <a:ext cx="4648200" cy="17345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2600" y="5562600"/>
            <a:ext cx="8115300" cy="1169551"/>
          </a:xfrm>
          <a:prstGeom prst="rect">
            <a:avLst/>
          </a:prstGeom>
          <a:solidFill>
            <a:schemeClr val="bg1">
              <a:lumMod val="75000"/>
            </a:schemeClr>
          </a:solidFill>
        </p:spPr>
        <p:txBody>
          <a:bodyPr wrap="square">
            <a:spAutoFit/>
          </a:bodyPr>
          <a:lstStyle/>
          <a:p>
            <a:r>
              <a:rPr lang="en-US" sz="1000" dirty="0"/>
              <a:t>SELECT </a:t>
            </a:r>
            <a:r>
              <a:rPr lang="en-US" sz="1000" dirty="0" err="1"/>
              <a:t>tblFish.fish_UID</a:t>
            </a:r>
            <a:r>
              <a:rPr lang="en-US" sz="1000" dirty="0"/>
              <a:t>, </a:t>
            </a:r>
            <a:r>
              <a:rPr lang="en-US" sz="1000" dirty="0" err="1"/>
              <a:t>tblAge.age_age</a:t>
            </a:r>
            <a:r>
              <a:rPr lang="en-US" sz="1000" dirty="0"/>
              <a:t>, [Intercept]+([</a:t>
            </a:r>
            <a:r>
              <a:rPr lang="en-US" sz="1000" dirty="0" err="1"/>
              <a:t>fish_length</a:t>
            </a:r>
            <a:r>
              <a:rPr lang="en-US" sz="1000" dirty="0"/>
              <a:t>]-[Intercept])*([age_annulus1]/[</a:t>
            </a:r>
            <a:r>
              <a:rPr lang="en-US" sz="1000" dirty="0" err="1"/>
              <a:t>fish_edge</a:t>
            </a:r>
            <a:r>
              <a:rPr lang="en-US" sz="1000" dirty="0"/>
              <a:t>]) AS LAA1, [Intercept]+([</a:t>
            </a:r>
            <a:r>
              <a:rPr lang="en-US" sz="1000" dirty="0" err="1"/>
              <a:t>fish_length</a:t>
            </a:r>
            <a:r>
              <a:rPr lang="en-US" sz="1000" dirty="0"/>
              <a:t>]-[Intercept])*([age_annulus2]/[</a:t>
            </a:r>
            <a:r>
              <a:rPr lang="en-US" sz="1000" dirty="0" err="1"/>
              <a:t>fish_edge</a:t>
            </a:r>
            <a:r>
              <a:rPr lang="en-US" sz="1000" dirty="0"/>
              <a:t>]) AS LAA2, [Intercept]+([</a:t>
            </a:r>
            <a:r>
              <a:rPr lang="en-US" sz="1000" dirty="0" err="1"/>
              <a:t>fish_length</a:t>
            </a:r>
            <a:r>
              <a:rPr lang="en-US" sz="1000" dirty="0"/>
              <a:t>]-[Intercept])*([age_annulus3]/[</a:t>
            </a:r>
            <a:r>
              <a:rPr lang="en-US" sz="1000" dirty="0" err="1"/>
              <a:t>fish_edge</a:t>
            </a:r>
            <a:r>
              <a:rPr lang="en-US" sz="1000" dirty="0"/>
              <a:t>]) AS LAA3, [Intercept]+([</a:t>
            </a:r>
            <a:r>
              <a:rPr lang="en-US" sz="1000" dirty="0" err="1"/>
              <a:t>fish_length</a:t>
            </a:r>
            <a:r>
              <a:rPr lang="en-US" sz="1000" dirty="0"/>
              <a:t>]-[Intercept])*([age_annulus4]/[</a:t>
            </a:r>
            <a:r>
              <a:rPr lang="en-US" sz="1000" dirty="0" err="1"/>
              <a:t>fish_edge</a:t>
            </a:r>
            <a:r>
              <a:rPr lang="en-US" sz="1000" dirty="0"/>
              <a:t>]) AS LAA4, [Intercept]+([</a:t>
            </a:r>
            <a:r>
              <a:rPr lang="en-US" sz="1000" dirty="0" err="1"/>
              <a:t>fish_length</a:t>
            </a:r>
            <a:r>
              <a:rPr lang="en-US" sz="1000" dirty="0"/>
              <a:t>]-[Intercept])*([age_annulus5]/[</a:t>
            </a:r>
            <a:r>
              <a:rPr lang="en-US" sz="1000" dirty="0" err="1"/>
              <a:t>fish_edge</a:t>
            </a:r>
            <a:r>
              <a:rPr lang="en-US" sz="1000" dirty="0"/>
              <a:t>]) AS LAA5, [Intercept]+([</a:t>
            </a:r>
            <a:r>
              <a:rPr lang="en-US" sz="1000" dirty="0" err="1"/>
              <a:t>fish_length</a:t>
            </a:r>
            <a:r>
              <a:rPr lang="en-US" sz="1000" dirty="0"/>
              <a:t>]-[Intercept])*([age_annulus6]/[</a:t>
            </a:r>
            <a:r>
              <a:rPr lang="en-US" sz="1000" dirty="0" err="1"/>
              <a:t>fish_edge</a:t>
            </a:r>
            <a:r>
              <a:rPr lang="en-US" sz="1000" dirty="0"/>
              <a:t>]) AS LAA6, [Intercept]+([</a:t>
            </a:r>
            <a:r>
              <a:rPr lang="en-US" sz="1000" dirty="0" err="1"/>
              <a:t>fish_length</a:t>
            </a:r>
            <a:r>
              <a:rPr lang="en-US" sz="1000" dirty="0"/>
              <a:t>]-[Intercept])*([age_annulus7]/[</a:t>
            </a:r>
            <a:r>
              <a:rPr lang="en-US" sz="1000" dirty="0" err="1"/>
              <a:t>fish_edge</a:t>
            </a:r>
            <a:r>
              <a:rPr lang="en-US" sz="1000" dirty="0"/>
              <a:t>]) AS LAA7, [Intercept]+([</a:t>
            </a:r>
            <a:r>
              <a:rPr lang="en-US" sz="1000" dirty="0" err="1"/>
              <a:t>fish_length</a:t>
            </a:r>
            <a:r>
              <a:rPr lang="en-US" sz="1000" dirty="0"/>
              <a:t>]-[Intercept])*([age_annulus8]/[</a:t>
            </a:r>
            <a:r>
              <a:rPr lang="en-US" sz="1000" dirty="0" err="1"/>
              <a:t>fish_edge</a:t>
            </a:r>
            <a:r>
              <a:rPr lang="en-US" sz="1000" dirty="0"/>
              <a:t>]) AS LAA8, [Intercept]+([</a:t>
            </a:r>
            <a:r>
              <a:rPr lang="en-US" sz="1000" dirty="0" err="1"/>
              <a:t>fish_length</a:t>
            </a:r>
            <a:r>
              <a:rPr lang="en-US" sz="1000" dirty="0"/>
              <a:t>]-[Intercept])*([age_annulus9]/[</a:t>
            </a:r>
            <a:r>
              <a:rPr lang="en-US" sz="1000" dirty="0" err="1"/>
              <a:t>fish_edge</a:t>
            </a:r>
            <a:r>
              <a:rPr lang="en-US" sz="1000" dirty="0"/>
              <a:t>]) AS LAA9, [Intercept]+([</a:t>
            </a:r>
            <a:r>
              <a:rPr lang="en-US" sz="1000" dirty="0" err="1"/>
              <a:t>fish_length</a:t>
            </a:r>
            <a:r>
              <a:rPr lang="en-US" sz="1000" dirty="0"/>
              <a:t>]-[Intercept])*([age_annulus10]/[</a:t>
            </a:r>
            <a:r>
              <a:rPr lang="en-US" sz="1000" dirty="0" err="1"/>
              <a:t>fish_edge</a:t>
            </a:r>
            <a:r>
              <a:rPr lang="en-US" sz="1000" dirty="0"/>
              <a:t>]) AS LAA10 FROM (</a:t>
            </a:r>
            <a:r>
              <a:rPr lang="en-US" sz="1000" dirty="0" err="1"/>
              <a:t>tblSpecies</a:t>
            </a:r>
            <a:r>
              <a:rPr lang="en-US" sz="1000" dirty="0"/>
              <a:t> INNER JOIN </a:t>
            </a:r>
            <a:r>
              <a:rPr lang="en-US" sz="1000" dirty="0" err="1"/>
              <a:t>tblFish</a:t>
            </a:r>
            <a:r>
              <a:rPr lang="en-US" sz="1000" dirty="0"/>
              <a:t> ON </a:t>
            </a:r>
            <a:r>
              <a:rPr lang="en-US" sz="1000" dirty="0" err="1"/>
              <a:t>tblSpecies.spp_UID</a:t>
            </a:r>
            <a:r>
              <a:rPr lang="en-US" sz="1000" dirty="0"/>
              <a:t> = </a:t>
            </a:r>
            <a:r>
              <a:rPr lang="en-US" sz="1000" dirty="0" err="1"/>
              <a:t>tblFish.fish_sppUID</a:t>
            </a:r>
            <a:r>
              <a:rPr lang="en-US" sz="1000" dirty="0"/>
              <a:t>) INNER JOIN </a:t>
            </a:r>
            <a:r>
              <a:rPr lang="en-US" sz="1000" dirty="0" err="1"/>
              <a:t>tblAge</a:t>
            </a:r>
            <a:r>
              <a:rPr lang="en-US" sz="1000" dirty="0"/>
              <a:t> ON </a:t>
            </a:r>
            <a:r>
              <a:rPr lang="en-US" sz="1000" dirty="0" err="1"/>
              <a:t>tblFish.fish_UID</a:t>
            </a:r>
            <a:r>
              <a:rPr lang="en-US" sz="1000" dirty="0"/>
              <a:t> = </a:t>
            </a:r>
            <a:r>
              <a:rPr lang="en-US" sz="1000" dirty="0" err="1"/>
              <a:t>tblAge.age_fishUID</a:t>
            </a:r>
            <a:r>
              <a:rPr lang="en-US" sz="1000" dirty="0"/>
              <a:t>;</a:t>
            </a:r>
          </a:p>
        </p:txBody>
      </p:sp>
    </p:spTree>
    <p:extLst>
      <p:ext uri="{BB962C8B-B14F-4D97-AF65-F5344CB8AC3E}">
        <p14:creationId xmlns:p14="http://schemas.microsoft.com/office/powerpoint/2010/main" val="157833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 y="295275"/>
            <a:ext cx="7762875"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6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 y="295275"/>
            <a:ext cx="7762875"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descr="C:\Users\keith.hurley.STN\Desktop\Webinar Pictures\Fox-Chain-Aerial-View.jpg"/>
          <p:cNvPicPr>
            <a:picLocks noChangeAspect="1" noChangeArrowheads="1"/>
          </p:cNvPicPr>
          <p:nvPr/>
        </p:nvPicPr>
        <p:blipFill rotWithShape="1">
          <a:blip r:embed="rId3">
            <a:extLst>
              <a:ext uri="{28A0092B-C50C-407E-A947-70E740481C1C}">
                <a14:useLocalDpi xmlns:a14="http://schemas.microsoft.com/office/drawing/2010/main" val="0"/>
              </a:ext>
            </a:extLst>
          </a:blip>
          <a:srcRect t="27490" b="20030"/>
          <a:stretch/>
        </p:blipFill>
        <p:spPr bwMode="auto">
          <a:xfrm>
            <a:off x="4038600" y="3352800"/>
            <a:ext cx="403328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keith.hurley.STN\Desktop\Webinar Pictures\scal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00" y="457200"/>
            <a:ext cx="182348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keith.hurley.STN\Desktop\Webinar Pictures\3-4_05-27hills_pu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358" y="406267"/>
            <a:ext cx="19812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keith.hurley.STN\Desktop\Webinar Pictures\fishtu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984" y="404431"/>
            <a:ext cx="2447370" cy="142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7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 y="295275"/>
            <a:ext cx="7762875"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608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65" y="597694"/>
            <a:ext cx="8481070" cy="566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236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8" y="876300"/>
            <a:ext cx="869060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03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69060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442204" y="3896142"/>
            <a:ext cx="6477000" cy="2123658"/>
          </a:xfrm>
          <a:prstGeom prst="rect">
            <a:avLst/>
          </a:prstGeom>
          <a:solidFill>
            <a:schemeClr val="tx1"/>
          </a:solidFill>
        </p:spPr>
        <p:txBody>
          <a:bodyPr wrap="square" rtlCol="0">
            <a:spAutoFit/>
          </a:bodyPr>
          <a:lstStyle/>
          <a:p>
            <a:r>
              <a:rPr lang="en-US" sz="4400" b="1" dirty="0" smtClean="0">
                <a:solidFill>
                  <a:schemeClr val="bg1"/>
                </a:solidFill>
              </a:rPr>
              <a:t>Two More Steps:</a:t>
            </a:r>
          </a:p>
          <a:p>
            <a:pPr marL="1028700" lvl="1" indent="-571500">
              <a:buFont typeface="Wingdings" panose="05000000000000000000" pitchFamily="2" charset="2"/>
              <a:buChar char="Ø"/>
            </a:pPr>
            <a:r>
              <a:rPr lang="en-US" sz="4400" b="1" dirty="0" smtClean="0">
                <a:solidFill>
                  <a:schemeClr val="bg1"/>
                </a:solidFill>
              </a:rPr>
              <a:t>Label </a:t>
            </a:r>
            <a:r>
              <a:rPr lang="en-US" sz="4400" b="1" dirty="0">
                <a:solidFill>
                  <a:schemeClr val="bg1"/>
                </a:solidFill>
              </a:rPr>
              <a:t>Required </a:t>
            </a:r>
            <a:r>
              <a:rPr lang="en-US" sz="4400" b="1" dirty="0" smtClean="0">
                <a:solidFill>
                  <a:schemeClr val="bg1"/>
                </a:solidFill>
              </a:rPr>
              <a:t>Fields</a:t>
            </a:r>
          </a:p>
          <a:p>
            <a:pPr marL="1028700" lvl="1" indent="-571500">
              <a:buFont typeface="Wingdings" panose="05000000000000000000" pitchFamily="2" charset="2"/>
              <a:buChar char="Ø"/>
            </a:pPr>
            <a:r>
              <a:rPr lang="en-US" sz="4400" b="1" dirty="0" smtClean="0">
                <a:solidFill>
                  <a:schemeClr val="bg1"/>
                </a:solidFill>
              </a:rPr>
              <a:t>Label </a:t>
            </a:r>
            <a:r>
              <a:rPr lang="en-US" sz="4400" b="1" dirty="0">
                <a:solidFill>
                  <a:schemeClr val="bg1"/>
                </a:solidFill>
              </a:rPr>
              <a:t>Data </a:t>
            </a:r>
            <a:r>
              <a:rPr lang="en-US" sz="4400" b="1" dirty="0" smtClean="0">
                <a:solidFill>
                  <a:schemeClr val="bg1"/>
                </a:solidFill>
              </a:rPr>
              <a:t>Types</a:t>
            </a:r>
            <a:endParaRPr lang="en-US" sz="4400" dirty="0">
              <a:solidFill>
                <a:schemeClr val="bg1"/>
              </a:solidFill>
            </a:endParaRPr>
          </a:p>
        </p:txBody>
      </p:sp>
    </p:spTree>
    <p:extLst>
      <p:ext uri="{BB962C8B-B14F-4D97-AF65-F5344CB8AC3E}">
        <p14:creationId xmlns:p14="http://schemas.microsoft.com/office/powerpoint/2010/main" val="128561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708" y="645201"/>
            <a:ext cx="6332183" cy="5509200"/>
          </a:xfrm>
          <a:prstGeom prst="rect">
            <a:avLst/>
          </a:prstGeom>
          <a:noFill/>
        </p:spPr>
        <p:txBody>
          <a:bodyPr wrap="none" rtlCol="0">
            <a:spAutoFit/>
          </a:bodyPr>
          <a:lstStyle/>
          <a:p>
            <a:pPr marL="571500" indent="-571500">
              <a:buFont typeface="Wingdings" panose="05000000000000000000" pitchFamily="2" charset="2"/>
              <a:buChar char="Ø"/>
            </a:pPr>
            <a:r>
              <a:rPr lang="en-US" sz="4400" dirty="0" smtClean="0">
                <a:solidFill>
                  <a:schemeClr val="bg1"/>
                </a:solidFill>
              </a:rPr>
              <a:t>Text fields</a:t>
            </a:r>
            <a:r>
              <a:rPr lang="en-US" sz="4400" dirty="0">
                <a:solidFill>
                  <a:schemeClr val="bg1"/>
                </a:solidFill>
              </a:rPr>
              <a:t>	</a:t>
            </a:r>
            <a:endParaRPr lang="en-US" sz="4400" dirty="0" smtClean="0">
              <a:solidFill>
                <a:schemeClr val="bg1"/>
              </a:solidFill>
            </a:endParaRPr>
          </a:p>
          <a:p>
            <a:pPr marL="1028700" lvl="1" indent="-571500">
              <a:buFont typeface="Arial" panose="020B0604020202020204" pitchFamily="34" charset="0"/>
              <a:buChar char="•"/>
            </a:pPr>
            <a:r>
              <a:rPr lang="en-US" sz="4400" dirty="0" smtClean="0">
                <a:solidFill>
                  <a:schemeClr val="bg1"/>
                </a:solidFill>
              </a:rPr>
              <a:t>text vs memo</a:t>
            </a:r>
          </a:p>
          <a:p>
            <a:pPr marL="1028700" lvl="1" indent="-571500">
              <a:buFont typeface="Arial" panose="020B0604020202020204" pitchFamily="34" charset="0"/>
              <a:buChar char="•"/>
            </a:pPr>
            <a:r>
              <a:rPr lang="en-US" sz="4400" dirty="0" smtClean="0">
                <a:solidFill>
                  <a:schemeClr val="bg1"/>
                </a:solidFill>
              </a:rPr>
              <a:t>text vs number</a:t>
            </a:r>
          </a:p>
          <a:p>
            <a:pPr marL="1028700" lvl="1" indent="-571500">
              <a:buFont typeface="Arial" panose="020B0604020202020204" pitchFamily="34" charset="0"/>
              <a:buChar char="•"/>
            </a:pPr>
            <a:r>
              <a:rPr lang="en-US" sz="4400" dirty="0" smtClean="0">
                <a:solidFill>
                  <a:schemeClr val="bg1"/>
                </a:solidFill>
              </a:rPr>
              <a:t>empty string vs null</a:t>
            </a:r>
            <a:r>
              <a:rPr lang="en-US" sz="4400" dirty="0">
                <a:solidFill>
                  <a:schemeClr val="bg1"/>
                </a:solidFill>
              </a:rPr>
              <a:t>	</a:t>
            </a:r>
            <a:endParaRPr lang="en-US" sz="4400" dirty="0" smtClean="0">
              <a:solidFill>
                <a:schemeClr val="bg1"/>
              </a:solidFill>
            </a:endParaRPr>
          </a:p>
          <a:p>
            <a:pPr marL="571500" indent="-571500">
              <a:buFont typeface="Wingdings" panose="05000000000000000000" pitchFamily="2" charset="2"/>
              <a:buChar char="Ø"/>
            </a:pPr>
            <a:r>
              <a:rPr lang="en-US" sz="4400" dirty="0" smtClean="0">
                <a:solidFill>
                  <a:schemeClr val="bg1"/>
                </a:solidFill>
              </a:rPr>
              <a:t>Date/time fields</a:t>
            </a:r>
          </a:p>
          <a:p>
            <a:pPr marL="571500" indent="-571500">
              <a:buFont typeface="Wingdings" panose="05000000000000000000" pitchFamily="2" charset="2"/>
              <a:buChar char="Ø"/>
            </a:pPr>
            <a:r>
              <a:rPr lang="en-US" sz="4400" dirty="0" smtClean="0">
                <a:solidFill>
                  <a:schemeClr val="bg1"/>
                </a:solidFill>
              </a:rPr>
              <a:t>Boolean/bit fields</a:t>
            </a:r>
          </a:p>
          <a:p>
            <a:pPr marL="571500" indent="-571500">
              <a:buFont typeface="Wingdings" panose="05000000000000000000" pitchFamily="2" charset="2"/>
              <a:buChar char="Ø"/>
            </a:pPr>
            <a:r>
              <a:rPr lang="en-US" sz="4400" dirty="0" smtClean="0">
                <a:solidFill>
                  <a:schemeClr val="bg1"/>
                </a:solidFill>
              </a:rPr>
              <a:t>Integer/Double/Decimal</a:t>
            </a:r>
          </a:p>
          <a:p>
            <a:pPr marL="571500" indent="-571500">
              <a:buFont typeface="Wingdings" panose="05000000000000000000" pitchFamily="2" charset="2"/>
              <a:buChar char="Ø"/>
            </a:pPr>
            <a:r>
              <a:rPr lang="en-US" sz="4400" dirty="0" smtClean="0">
                <a:solidFill>
                  <a:schemeClr val="bg1"/>
                </a:solidFill>
              </a:rPr>
              <a:t>Specialty Fields</a:t>
            </a:r>
          </a:p>
        </p:txBody>
      </p:sp>
      <p:sp>
        <p:nvSpPr>
          <p:cNvPr id="3" name="TextBox 2"/>
          <p:cNvSpPr txBox="1"/>
          <p:nvPr/>
        </p:nvSpPr>
        <p:spPr>
          <a:xfrm flipH="1">
            <a:off x="2438400" y="228599"/>
            <a:ext cx="6163574" cy="769441"/>
          </a:xfrm>
          <a:prstGeom prst="rect">
            <a:avLst/>
          </a:prstGeom>
          <a:noFill/>
        </p:spPr>
        <p:txBody>
          <a:bodyPr wrap="square" rtlCol="0">
            <a:spAutoFit/>
          </a:bodyPr>
          <a:lstStyle/>
          <a:p>
            <a:pPr algn="r"/>
            <a:r>
              <a:rPr lang="en-US" sz="4400" b="1" dirty="0">
                <a:solidFill>
                  <a:schemeClr val="bg1"/>
                </a:solidFill>
              </a:rPr>
              <a:t>Data </a:t>
            </a:r>
            <a:r>
              <a:rPr lang="en-US" sz="4400" b="1" dirty="0" smtClean="0">
                <a:solidFill>
                  <a:schemeClr val="bg1"/>
                </a:solidFill>
              </a:rPr>
              <a:t>types</a:t>
            </a:r>
            <a:endParaRPr lang="en-US" sz="4400" b="1" dirty="0"/>
          </a:p>
        </p:txBody>
      </p:sp>
    </p:spTree>
    <p:extLst>
      <p:ext uri="{BB962C8B-B14F-4D97-AF65-F5344CB8AC3E}">
        <p14:creationId xmlns:p14="http://schemas.microsoft.com/office/powerpoint/2010/main" val="101944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rgbClr val="00CCFF"/>
                                      </p:to>
                                    </p:animClr>
                                  </p:sub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rgbClr val="00CCFF"/>
                                      </p:to>
                                    </p:animClr>
                                  </p:sub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00CCFF"/>
                                      </p:to>
                                    </p:animClr>
                                  </p:sub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00CCFF"/>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00CCFF"/>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5" end="5"/>
                                            </p:txEl>
                                          </p:spTgt>
                                        </p:tgtEl>
                                        <p:attrNameLst>
                                          <p:attrName>ppt_c</p:attrName>
                                        </p:attrNameLst>
                                      </p:cBhvr>
                                      <p:to>
                                        <a:srgbClr val="00CCFF"/>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6" end="6"/>
                                            </p:txEl>
                                          </p:spTgt>
                                        </p:tgtEl>
                                        <p:attrNameLst>
                                          <p:attrName>ppt_c</p:attrName>
                                        </p:attrNameLst>
                                      </p:cBhvr>
                                      <p:to>
                                        <a:srgbClr val="00CCFF"/>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7" end="7"/>
                                            </p:txEl>
                                          </p:spTgt>
                                        </p:tgtEl>
                                        <p:attrNameLst>
                                          <p:attrName>ppt_c</p:attrName>
                                        </p:attrNameLst>
                                      </p:cBhvr>
                                      <p:to>
                                        <a:srgbClr val="00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66720544"/>
              </p:ext>
            </p:extLst>
          </p:nvPr>
        </p:nvGraphicFramePr>
        <p:xfrm>
          <a:off x="76200" y="161600"/>
          <a:ext cx="8991600" cy="6281464"/>
        </p:xfrm>
        <a:graphic>
          <a:graphicData uri="http://schemas.openxmlformats.org/drawingml/2006/table">
            <a:tbl>
              <a:tblPr/>
              <a:tblGrid>
                <a:gridCol w="1591434">
                  <a:extLst>
                    <a:ext uri="{9D8B030D-6E8A-4147-A177-3AD203B41FA5}">
                      <a16:colId xmlns:a16="http://schemas.microsoft.com/office/drawing/2014/main" val="20000"/>
                    </a:ext>
                  </a:extLst>
                </a:gridCol>
                <a:gridCol w="6365736">
                  <a:extLst>
                    <a:ext uri="{9D8B030D-6E8A-4147-A177-3AD203B41FA5}">
                      <a16:colId xmlns:a16="http://schemas.microsoft.com/office/drawing/2014/main" val="20001"/>
                    </a:ext>
                  </a:extLst>
                </a:gridCol>
                <a:gridCol w="1034430">
                  <a:extLst>
                    <a:ext uri="{9D8B030D-6E8A-4147-A177-3AD203B41FA5}">
                      <a16:colId xmlns:a16="http://schemas.microsoft.com/office/drawing/2014/main" val="20002"/>
                    </a:ext>
                  </a:extLst>
                </a:gridCol>
              </a:tblGrid>
              <a:tr h="226654">
                <a:tc>
                  <a:txBody>
                    <a:bodyPr/>
                    <a:lstStyle/>
                    <a:p>
                      <a:pPr algn="l" fontAlgn="t"/>
                      <a:r>
                        <a:rPr lang="en-US" sz="1400" dirty="0">
                          <a:solidFill>
                            <a:srgbClr val="FFFFFF"/>
                          </a:solidFill>
                          <a:effectLst/>
                          <a:latin typeface="verdana"/>
                        </a:rPr>
                        <a:t>Data type</a:t>
                      </a:r>
                    </a:p>
                  </a:txBody>
                  <a:tcPr marL="9426" marR="9426" marT="9426" marB="942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en-US" sz="1400">
                          <a:solidFill>
                            <a:srgbClr val="FFFFFF"/>
                          </a:solidFill>
                          <a:effectLst/>
                          <a:latin typeface="verdana"/>
                        </a:rPr>
                        <a:t>Description</a:t>
                      </a:r>
                    </a:p>
                  </a:txBody>
                  <a:tcPr marL="9426" marR="9426" marT="9426" marB="942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en-US" sz="1400">
                          <a:solidFill>
                            <a:srgbClr val="FFFFFF"/>
                          </a:solidFill>
                          <a:effectLst/>
                          <a:latin typeface="verdana"/>
                        </a:rPr>
                        <a:t>Storage</a:t>
                      </a:r>
                    </a:p>
                  </a:txBody>
                  <a:tcPr marL="9426" marR="9426" marT="9426" marB="942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extLst>
                  <a:ext uri="{0D108BD9-81ED-4DB2-BD59-A6C34878D82A}">
                    <a16:rowId xmlns:a16="http://schemas.microsoft.com/office/drawing/2014/main" val="10000"/>
                  </a:ext>
                </a:extLst>
              </a:tr>
              <a:tr h="459443">
                <a:tc>
                  <a:txBody>
                    <a:bodyPr/>
                    <a:lstStyle/>
                    <a:p>
                      <a:pPr fontAlgn="t"/>
                      <a:r>
                        <a:rPr lang="en-US" sz="1400">
                          <a:effectLst/>
                          <a:latin typeface="verdana"/>
                        </a:rPr>
                        <a:t>Text</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Use for text or combinations of text and numbers. 255 characters maximum</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 </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67696">
                <a:tc>
                  <a:txBody>
                    <a:bodyPr/>
                    <a:lstStyle/>
                    <a:p>
                      <a:pPr fontAlgn="t"/>
                      <a:r>
                        <a:rPr lang="en-US" sz="1400">
                          <a:effectLst/>
                          <a:latin typeface="verdana"/>
                        </a:rPr>
                        <a:t>Memo</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Memo is used for larger amounts of text. Stores up to 65,536 characters. </a:t>
                      </a:r>
                      <a:r>
                        <a:rPr lang="en-US" sz="1400" b="1">
                          <a:effectLst/>
                          <a:latin typeface="verdana"/>
                        </a:rPr>
                        <a:t>Note:</a:t>
                      </a:r>
                      <a:r>
                        <a:rPr lang="en-US" sz="1400">
                          <a:effectLst/>
                          <a:latin typeface="verdana"/>
                        </a:rPr>
                        <a:t> You cannot sort a memo field. However, they are searchable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 </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2"/>
                  </a:ext>
                </a:extLst>
              </a:tr>
              <a:tr h="310427">
                <a:tc>
                  <a:txBody>
                    <a:bodyPr/>
                    <a:lstStyle/>
                    <a:p>
                      <a:pPr fontAlgn="t"/>
                      <a:r>
                        <a:rPr lang="en-US" sz="1400">
                          <a:effectLst/>
                          <a:latin typeface="verdana"/>
                        </a:rPr>
                        <a:t>Byte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Allows whole numbers from 0 to 255</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1 byte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3">
                <a:tc>
                  <a:txBody>
                    <a:bodyPr/>
                    <a:lstStyle/>
                    <a:p>
                      <a:pPr fontAlgn="t"/>
                      <a:r>
                        <a:rPr lang="en-US" sz="1400">
                          <a:effectLst/>
                          <a:latin typeface="verdana"/>
                        </a:rPr>
                        <a:t>Integer</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Allows whole numbers between -32,768 and 32,767</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2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4"/>
                  </a:ext>
                </a:extLst>
              </a:tr>
              <a:tr h="435293">
                <a:tc>
                  <a:txBody>
                    <a:bodyPr/>
                    <a:lstStyle/>
                    <a:p>
                      <a:pPr fontAlgn="t"/>
                      <a:r>
                        <a:rPr lang="en-US" sz="1400">
                          <a:effectLst/>
                          <a:latin typeface="verdana"/>
                        </a:rPr>
                        <a:t>Long</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Allows whole numbers between -2,147,483,648 and 2,147,483,647</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4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35293">
                <a:tc>
                  <a:txBody>
                    <a:bodyPr/>
                    <a:lstStyle/>
                    <a:p>
                      <a:pPr fontAlgn="t"/>
                      <a:r>
                        <a:rPr lang="en-US" sz="1400">
                          <a:effectLst/>
                          <a:latin typeface="verdana"/>
                        </a:rPr>
                        <a:t>Single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Single precision floating-point. Will handle most decimals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4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6"/>
                  </a:ext>
                </a:extLst>
              </a:tr>
              <a:tr h="435293">
                <a:tc>
                  <a:txBody>
                    <a:bodyPr/>
                    <a:lstStyle/>
                    <a:p>
                      <a:pPr fontAlgn="t"/>
                      <a:r>
                        <a:rPr lang="en-US" sz="1400">
                          <a:effectLst/>
                          <a:latin typeface="verdana"/>
                        </a:rPr>
                        <a:t>Double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Double precision floating-point. Will handle most decimals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8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59443">
                <a:tc>
                  <a:txBody>
                    <a:bodyPr/>
                    <a:lstStyle/>
                    <a:p>
                      <a:pPr fontAlgn="t"/>
                      <a:r>
                        <a:rPr lang="en-US" sz="1400">
                          <a:effectLst/>
                          <a:latin typeface="verdana"/>
                        </a:rPr>
                        <a:t>Currency</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Use for currency. Holds up to 15 digits of whole dollars, plus 4 decimal places. </a:t>
                      </a:r>
                      <a:r>
                        <a:rPr lang="en-US" sz="1400" b="1">
                          <a:effectLst/>
                          <a:latin typeface="verdana"/>
                        </a:rPr>
                        <a:t>Tip:</a:t>
                      </a:r>
                      <a:r>
                        <a:rPr lang="en-US" sz="1400">
                          <a:effectLst/>
                          <a:latin typeface="verdana"/>
                        </a:rPr>
                        <a:t>You can choose which country's currency to use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8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8"/>
                  </a:ext>
                </a:extLst>
              </a:tr>
              <a:tr h="459443">
                <a:tc>
                  <a:txBody>
                    <a:bodyPr/>
                    <a:lstStyle/>
                    <a:p>
                      <a:pPr fontAlgn="t"/>
                      <a:r>
                        <a:rPr lang="en-US" sz="1400">
                          <a:effectLst/>
                          <a:latin typeface="verdana"/>
                        </a:rPr>
                        <a:t>AutoNumber</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AutoNumber fields automatically give each record its own number, usually starting at 1</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4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435293">
                <a:tc>
                  <a:txBody>
                    <a:bodyPr/>
                    <a:lstStyle/>
                    <a:p>
                      <a:pPr fontAlgn="t"/>
                      <a:r>
                        <a:rPr lang="en-US" sz="1400">
                          <a:effectLst/>
                          <a:latin typeface="verdana"/>
                        </a:rPr>
                        <a:t>Date/Time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Use for dates and times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8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10"/>
                  </a:ext>
                </a:extLst>
              </a:tr>
              <a:tr h="685023">
                <a:tc>
                  <a:txBody>
                    <a:bodyPr/>
                    <a:lstStyle/>
                    <a:p>
                      <a:pPr fontAlgn="t"/>
                      <a:r>
                        <a:rPr lang="en-US" sz="1400">
                          <a:effectLst/>
                          <a:latin typeface="verdana"/>
                        </a:rPr>
                        <a:t>Yes/No</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 logical field can be displayed as Yes/No, True/False, or On/Off. In code, use the constants True and False (equivalent to -1 and 0). </a:t>
                      </a:r>
                      <a:r>
                        <a:rPr lang="en-US" sz="1400" b="1">
                          <a:effectLst/>
                          <a:latin typeface="verdana"/>
                        </a:rPr>
                        <a:t>Note:</a:t>
                      </a:r>
                      <a:r>
                        <a:rPr lang="en-US" sz="1400">
                          <a:effectLst/>
                          <a:latin typeface="verdana"/>
                        </a:rPr>
                        <a:t> Null values are not allowed in Yes/No fields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1 bit</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459443">
                <a:tc>
                  <a:txBody>
                    <a:bodyPr/>
                    <a:lstStyle/>
                    <a:p>
                      <a:pPr fontAlgn="t"/>
                      <a:r>
                        <a:rPr lang="en-US" sz="1400">
                          <a:effectLst/>
                          <a:latin typeface="verdana"/>
                        </a:rPr>
                        <a:t>Ole Object</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Can store pictures, audio, video, or other BLOBs (Binary Large OBjects)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up to 1GB</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12"/>
                  </a:ext>
                </a:extLst>
              </a:tr>
              <a:tr h="310427">
                <a:tc>
                  <a:txBody>
                    <a:bodyPr/>
                    <a:lstStyle/>
                    <a:p>
                      <a:pPr fontAlgn="t"/>
                      <a:r>
                        <a:rPr lang="en-US" sz="1400">
                          <a:effectLst/>
                          <a:latin typeface="verdana"/>
                        </a:rPr>
                        <a:t>Hyperlink</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Contain links to other files, including web pages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dirty="0">
                          <a:effectLst/>
                          <a:latin typeface="verdana"/>
                        </a:rPr>
                        <a:t> </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6250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2827" b="88318" l="1257" r="98611"/>
                    </a14:imgEffect>
                  </a14:imgLayer>
                </a14:imgProps>
              </a:ext>
            </a:extLst>
          </a:blip>
          <a:stretch>
            <a:fillRect/>
          </a:stretch>
        </p:blipFill>
        <p:spPr>
          <a:xfrm rot="152394">
            <a:off x="1664606" y="-183574"/>
            <a:ext cx="5926125" cy="7901499"/>
          </a:xfrm>
          <a:prstGeom prst="rect">
            <a:avLst/>
          </a:prstGeom>
        </p:spPr>
      </p:pic>
    </p:spTree>
    <p:extLst>
      <p:ext uri="{BB962C8B-B14F-4D97-AF65-F5344CB8AC3E}">
        <p14:creationId xmlns:p14="http://schemas.microsoft.com/office/powerpoint/2010/main" val="50219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95530" cy="7032694"/>
          </a:xfrm>
          <a:prstGeom prst="rect">
            <a:avLst/>
          </a:prstGeom>
          <a:noFill/>
        </p:spPr>
        <p:txBody>
          <a:bodyPr wrap="square" rtlCol="0">
            <a:spAutoFit/>
          </a:bodyPr>
          <a:lstStyle/>
          <a:p>
            <a:pPr>
              <a:spcAft>
                <a:spcPts val="600"/>
              </a:spcAft>
            </a:pPr>
            <a:r>
              <a:rPr lang="en-US" sz="4000" b="1" dirty="0" smtClean="0">
                <a:solidFill>
                  <a:srgbClr val="FFFF00"/>
                </a:solidFill>
              </a:rPr>
              <a:t>To Do</a:t>
            </a:r>
          </a:p>
          <a:p>
            <a:pPr marL="285750" indent="-285750">
              <a:spcAft>
                <a:spcPts val="600"/>
              </a:spcAft>
              <a:buFont typeface="Arial" panose="020B0604020202020204" pitchFamily="34" charset="0"/>
              <a:buChar char="•"/>
            </a:pPr>
            <a:r>
              <a:rPr lang="en-US" sz="2800" dirty="0" smtClean="0">
                <a:solidFill>
                  <a:schemeClr val="bg1"/>
                </a:solidFill>
              </a:rPr>
              <a:t>Create Lookup Tables To Remove Text</a:t>
            </a:r>
          </a:p>
          <a:p>
            <a:pPr marL="285750" indent="-285750">
              <a:spcAft>
                <a:spcPts val="600"/>
              </a:spcAft>
              <a:buFont typeface="Arial" panose="020B0604020202020204" pitchFamily="34" charset="0"/>
              <a:buChar char="•"/>
            </a:pPr>
            <a:r>
              <a:rPr lang="en-US" sz="2800" dirty="0" smtClean="0">
                <a:solidFill>
                  <a:schemeClr val="bg1"/>
                </a:solidFill>
              </a:rPr>
              <a:t>Split Out Sets Of Fields That Repeat Down Columns</a:t>
            </a:r>
          </a:p>
          <a:p>
            <a:pPr marL="285750" indent="-285750">
              <a:spcAft>
                <a:spcPts val="600"/>
              </a:spcAft>
              <a:buFont typeface="Arial" panose="020B0604020202020204" pitchFamily="34" charset="0"/>
              <a:buChar char="•"/>
            </a:pPr>
            <a:r>
              <a:rPr lang="en-US" sz="2800" dirty="0" smtClean="0">
                <a:solidFill>
                  <a:schemeClr val="bg1"/>
                </a:solidFill>
              </a:rPr>
              <a:t>Transpose columns to rows where possible</a:t>
            </a:r>
          </a:p>
          <a:p>
            <a:pPr marL="285750" indent="-285750">
              <a:spcAft>
                <a:spcPts val="600"/>
              </a:spcAft>
              <a:buFont typeface="Arial" panose="020B0604020202020204" pitchFamily="34" charset="0"/>
              <a:buChar char="•"/>
            </a:pPr>
            <a:endParaRPr lang="en-US" sz="2800" dirty="0" smtClean="0">
              <a:solidFill>
                <a:schemeClr val="bg1"/>
              </a:solidFill>
            </a:endParaRPr>
          </a:p>
          <a:p>
            <a:pPr>
              <a:spcAft>
                <a:spcPts val="600"/>
              </a:spcAft>
            </a:pPr>
            <a:r>
              <a:rPr lang="en-US" sz="4000" b="1" dirty="0">
                <a:solidFill>
                  <a:srgbClr val="FFFF00"/>
                </a:solidFill>
              </a:rPr>
              <a:t>Goals</a:t>
            </a:r>
          </a:p>
          <a:p>
            <a:pPr marL="285750" indent="-285750">
              <a:spcAft>
                <a:spcPts val="600"/>
              </a:spcAft>
              <a:buFont typeface="Arial" panose="020B0604020202020204" pitchFamily="34" charset="0"/>
              <a:buChar char="•"/>
            </a:pPr>
            <a:r>
              <a:rPr lang="en-US" sz="2800" dirty="0" smtClean="0">
                <a:solidFill>
                  <a:schemeClr val="bg1"/>
                </a:solidFill>
              </a:rPr>
              <a:t>Each row represents one and only one piece of meaningful data</a:t>
            </a:r>
          </a:p>
          <a:p>
            <a:pPr marL="285750" indent="-285750">
              <a:spcAft>
                <a:spcPts val="600"/>
              </a:spcAft>
              <a:buFont typeface="Arial" panose="020B0604020202020204" pitchFamily="34" charset="0"/>
              <a:buChar char="•"/>
            </a:pPr>
            <a:r>
              <a:rPr lang="en-US" sz="2800" dirty="0" smtClean="0">
                <a:solidFill>
                  <a:schemeClr val="bg1"/>
                </a:solidFill>
              </a:rPr>
              <a:t>Each piece of data is in only one place</a:t>
            </a:r>
          </a:p>
          <a:p>
            <a:pPr marL="285750" indent="-285750">
              <a:spcAft>
                <a:spcPts val="600"/>
              </a:spcAft>
              <a:buFont typeface="Arial" panose="020B0604020202020204" pitchFamily="34" charset="0"/>
              <a:buChar char="•"/>
            </a:pPr>
            <a:r>
              <a:rPr lang="en-US" sz="2800" dirty="0" smtClean="0">
                <a:solidFill>
                  <a:schemeClr val="bg1"/>
                </a:solidFill>
              </a:rPr>
              <a:t>No data is in field headers</a:t>
            </a:r>
          </a:p>
          <a:p>
            <a:pPr marL="285750" indent="-285750">
              <a:spcAft>
                <a:spcPts val="600"/>
              </a:spcAft>
              <a:buFont typeface="Arial" panose="020B0604020202020204" pitchFamily="34" charset="0"/>
              <a:buChar char="•"/>
            </a:pPr>
            <a:r>
              <a:rPr lang="en-US" sz="2800" dirty="0" smtClean="0">
                <a:solidFill>
                  <a:schemeClr val="bg1"/>
                </a:solidFill>
              </a:rPr>
              <a:t>In production, you can </a:t>
            </a:r>
            <a:r>
              <a:rPr lang="en-US" sz="2800" dirty="0">
                <a:solidFill>
                  <a:schemeClr val="bg1"/>
                </a:solidFill>
              </a:rPr>
              <a:t>add </a:t>
            </a:r>
            <a:r>
              <a:rPr lang="en-US" sz="2800" dirty="0" smtClean="0">
                <a:solidFill>
                  <a:schemeClr val="bg1"/>
                </a:solidFill>
              </a:rPr>
              <a:t>rows and not columns</a:t>
            </a:r>
          </a:p>
          <a:p>
            <a:pPr>
              <a:spcAft>
                <a:spcPts val="600"/>
              </a:spcAft>
            </a:pPr>
            <a:endParaRPr lang="en-US" sz="3200" dirty="0" smtClean="0">
              <a:solidFill>
                <a:schemeClr val="bg1"/>
              </a:solidFill>
            </a:endParaRPr>
          </a:p>
          <a:p>
            <a:pPr marL="285750" indent="-285750">
              <a:spcAft>
                <a:spcPts val="600"/>
              </a:spcAft>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253044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457200"/>
            <a:ext cx="4495800" cy="2308324"/>
          </a:xfrm>
          <a:prstGeom prst="rect">
            <a:avLst/>
          </a:prstGeom>
          <a:noFill/>
        </p:spPr>
        <p:txBody>
          <a:bodyPr wrap="square" rtlCol="0">
            <a:spAutoFit/>
          </a:bodyPr>
          <a:lstStyle/>
          <a:p>
            <a:r>
              <a:rPr lang="en-US" sz="4800" b="1" dirty="0" smtClean="0">
                <a:solidFill>
                  <a:srgbClr val="FFFF00"/>
                </a:solidFill>
              </a:rPr>
              <a:t>I’ve Learned So Much From My Mistakes…</a:t>
            </a:r>
            <a:endParaRPr lang="en-US" sz="4800" b="1" dirty="0">
              <a:solidFill>
                <a:srgbClr val="FFFF00"/>
              </a:solidFill>
            </a:endParaRPr>
          </a:p>
        </p:txBody>
      </p:sp>
      <p:sp>
        <p:nvSpPr>
          <p:cNvPr id="6" name="TextBox 5"/>
          <p:cNvSpPr txBox="1"/>
          <p:nvPr/>
        </p:nvSpPr>
        <p:spPr>
          <a:xfrm>
            <a:off x="3657600" y="3581400"/>
            <a:ext cx="4750128" cy="2308324"/>
          </a:xfrm>
          <a:prstGeom prst="rect">
            <a:avLst/>
          </a:prstGeom>
          <a:noFill/>
        </p:spPr>
        <p:txBody>
          <a:bodyPr wrap="square" rtlCol="0">
            <a:spAutoFit/>
          </a:bodyPr>
          <a:lstStyle/>
          <a:p>
            <a:pPr algn="r"/>
            <a:r>
              <a:rPr lang="en-US" sz="4800" b="1" dirty="0" smtClean="0">
                <a:solidFill>
                  <a:schemeClr val="tx2">
                    <a:lumMod val="60000"/>
                    <a:lumOff val="40000"/>
                  </a:schemeClr>
                </a:solidFill>
              </a:rPr>
              <a:t>I’m Thinking Of Making A Few More</a:t>
            </a:r>
            <a:endParaRPr lang="en-US" sz="4800" b="1" dirty="0">
              <a:solidFill>
                <a:schemeClr val="tx2">
                  <a:lumMod val="60000"/>
                  <a:lumOff val="40000"/>
                </a:schemeClr>
              </a:solidFill>
            </a:endParaRPr>
          </a:p>
        </p:txBody>
      </p:sp>
    </p:spTree>
    <p:extLst>
      <p:ext uri="{BB962C8B-B14F-4D97-AF65-F5344CB8AC3E}">
        <p14:creationId xmlns:p14="http://schemas.microsoft.com/office/powerpoint/2010/main" val="29389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750"/>
                                        <p:tgtEl>
                                          <p:spTgt spid="5"/>
                                        </p:tgtEl>
                                      </p:cBhvr>
                                    </p:animEffect>
                                  </p:childTnLst>
                                </p:cTn>
                              </p:par>
                              <p:par>
                                <p:cTn id="8" presetID="10" presetClass="entr" presetSubtype="0" fill="hold" grpId="0" nodeType="withEffect">
                                  <p:stCondLst>
                                    <p:cond delay="17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wallpoper.com/images/00/39/89/77/beaker-the_00398977.jpg"/>
          <p:cNvPicPr>
            <a:picLocks noChangeAspect="1" noChangeArrowheads="1"/>
          </p:cNvPicPr>
          <p:nvPr/>
        </p:nvPicPr>
        <p:blipFill rotWithShape="1">
          <a:blip r:embed="rId2">
            <a:extLst>
              <a:ext uri="{28A0092B-C50C-407E-A947-70E740481C1C}">
                <a14:useLocalDpi xmlns:a14="http://schemas.microsoft.com/office/drawing/2010/main" val="0"/>
              </a:ext>
            </a:extLst>
          </a:blip>
          <a:srcRect l="6241" t="10654" r="18097"/>
          <a:stretch/>
        </p:blipFill>
        <p:spPr bwMode="auto">
          <a:xfrm>
            <a:off x="152400" y="720937"/>
            <a:ext cx="8314267" cy="6137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3429000" y="1066800"/>
            <a:ext cx="5257800" cy="990600"/>
          </a:xfrm>
          <a:prstGeom prst="rect">
            <a:avLst/>
          </a:prstGeom>
        </p:spPr>
        <p:txBody>
          <a:bodyP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Lets Make A Database!</a:t>
            </a:r>
            <a:endParaRPr lang="en-US" dirty="0">
              <a:solidFill>
                <a:schemeClr val="bg1"/>
              </a:solidFill>
            </a:endParaRPr>
          </a:p>
        </p:txBody>
      </p:sp>
    </p:spTree>
    <p:extLst>
      <p:ext uri="{BB962C8B-B14F-4D97-AF65-F5344CB8AC3E}">
        <p14:creationId xmlns:p14="http://schemas.microsoft.com/office/powerpoint/2010/main" val="29023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hq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27150"/>
            <a:ext cx="7010400" cy="52578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3657600" y="107576"/>
            <a:ext cx="5257800" cy="9906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Any Problems?</a:t>
            </a:r>
            <a:endParaRPr lang="en-US" dirty="0">
              <a:solidFill>
                <a:schemeClr val="bg1"/>
              </a:solidFill>
            </a:endParaRPr>
          </a:p>
        </p:txBody>
      </p:sp>
    </p:spTree>
    <p:extLst>
      <p:ext uri="{BB962C8B-B14F-4D97-AF65-F5344CB8AC3E}">
        <p14:creationId xmlns:p14="http://schemas.microsoft.com/office/powerpoint/2010/main" val="166872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94586" y="1358619"/>
            <a:ext cx="4049507" cy="523220"/>
          </a:xfrm>
          <a:prstGeom prst="rect">
            <a:avLst/>
          </a:prstGeom>
          <a:noFill/>
        </p:spPr>
        <p:txBody>
          <a:bodyPr wrap="none" rtlCol="0">
            <a:spAutoFit/>
          </a:bodyPr>
          <a:lstStyle/>
          <a:p>
            <a:r>
              <a:rPr lang="en-US" sz="2800" b="1" dirty="0" smtClean="0">
                <a:solidFill>
                  <a:srgbClr val="FFFF00"/>
                </a:solidFill>
                <a:latin typeface="Arial Narrow" panose="020B0606020202030204" pitchFamily="34" charset="0"/>
              </a:rPr>
              <a:t>keith.hurley@Nebraska.gov</a:t>
            </a:r>
            <a:endParaRPr lang="en-US" sz="2800" b="1" dirty="0">
              <a:solidFill>
                <a:srgbClr val="FFFF00"/>
              </a:solidFill>
              <a:latin typeface="Arial Narrow" panose="020B060602020203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2272" y="5334000"/>
            <a:ext cx="3048006" cy="123749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800" y="2781300"/>
            <a:ext cx="9144000" cy="685800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r="1467"/>
          <a:stretch/>
        </p:blipFill>
        <p:spPr>
          <a:xfrm rot="5400000">
            <a:off x="-1818684" y="1361484"/>
            <a:ext cx="6934202" cy="5278033"/>
          </a:xfrm>
          <a:prstGeom prst="snipRoundRect">
            <a:avLst>
              <a:gd name="adj1" fmla="val 50000"/>
              <a:gd name="adj2" fmla="val 0"/>
            </a:avLst>
          </a:prstGeom>
          <a:effectLst>
            <a:softEdge rad="635000"/>
          </a:effectLst>
        </p:spPr>
      </p:pic>
      <p:pic>
        <p:nvPicPr>
          <p:cNvPr id="12" name="Picture 11"/>
          <p:cNvPicPr>
            <a:picLocks noChangeAspect="1"/>
          </p:cNvPicPr>
          <p:nvPr/>
        </p:nvPicPr>
        <p:blipFill>
          <a:blip r:embed="rId5"/>
          <a:stretch>
            <a:fillRect/>
          </a:stretch>
        </p:blipFill>
        <p:spPr>
          <a:xfrm>
            <a:off x="10773547" y="-2951771"/>
            <a:ext cx="6096000" cy="4572000"/>
          </a:xfrm>
          <a:prstGeom prst="rect">
            <a:avLst/>
          </a:prstGeom>
        </p:spPr>
      </p:pic>
      <p:sp>
        <p:nvSpPr>
          <p:cNvPr id="3" name="TextBox 2"/>
          <p:cNvSpPr txBox="1"/>
          <p:nvPr/>
        </p:nvSpPr>
        <p:spPr>
          <a:xfrm>
            <a:off x="3265039" y="152400"/>
            <a:ext cx="5679055" cy="1200329"/>
          </a:xfrm>
          <a:prstGeom prst="rect">
            <a:avLst/>
          </a:prstGeom>
          <a:noFill/>
        </p:spPr>
        <p:txBody>
          <a:bodyPr wrap="square" rtlCol="0">
            <a:spAutoFit/>
          </a:bodyPr>
          <a:lstStyle/>
          <a:p>
            <a:r>
              <a:rPr lang="en-US" sz="7200" b="1" dirty="0" smtClean="0">
                <a:solidFill>
                  <a:srgbClr val="FFFF00"/>
                </a:solidFill>
                <a:latin typeface="Arial Rounded MT Bold" panose="020F0704030504030204" pitchFamily="34" charset="0"/>
              </a:rPr>
              <a:t>Keith Hurley</a:t>
            </a:r>
            <a:endParaRPr lang="en-US" sz="7200" b="1"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11776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98893" y="2286000"/>
            <a:ext cx="6546664" cy="2800767"/>
          </a:xfrm>
          <a:prstGeom prst="rect">
            <a:avLst/>
          </a:prstGeom>
          <a:noFill/>
        </p:spPr>
        <p:txBody>
          <a:bodyPr wrap="none" rtlCol="0">
            <a:spAutoFit/>
          </a:bodyPr>
          <a:lstStyle/>
          <a:p>
            <a:pPr marL="571500" indent="-571500">
              <a:buFont typeface="Wingdings" panose="05000000000000000000" pitchFamily="2" charset="2"/>
              <a:buChar char="Ø"/>
            </a:pPr>
            <a:r>
              <a:rPr lang="en-US" sz="4400" dirty="0">
                <a:solidFill>
                  <a:schemeClr val="bg1"/>
                </a:solidFill>
              </a:rPr>
              <a:t>Primary Keys</a:t>
            </a:r>
          </a:p>
          <a:p>
            <a:pPr marL="571500" indent="-571500">
              <a:buFont typeface="Wingdings" panose="05000000000000000000" pitchFamily="2" charset="2"/>
              <a:buChar char="Ø"/>
            </a:pPr>
            <a:r>
              <a:rPr lang="en-US" sz="4400" dirty="0" smtClean="0">
                <a:solidFill>
                  <a:schemeClr val="bg1"/>
                </a:solidFill>
              </a:rPr>
              <a:t>Indexes</a:t>
            </a:r>
          </a:p>
          <a:p>
            <a:pPr marL="571500" indent="-571500">
              <a:buFont typeface="Wingdings" panose="05000000000000000000" pitchFamily="2" charset="2"/>
              <a:buChar char="Ø"/>
            </a:pPr>
            <a:r>
              <a:rPr lang="en-US" sz="4400" dirty="0" smtClean="0">
                <a:solidFill>
                  <a:schemeClr val="bg1"/>
                </a:solidFill>
              </a:rPr>
              <a:t>Stored Procedures/Views</a:t>
            </a:r>
          </a:p>
          <a:p>
            <a:pPr marL="571500" indent="-571500">
              <a:buFont typeface="Arial" panose="020B0604020202020204" pitchFamily="34" charset="0"/>
              <a:buChar char="•"/>
            </a:pPr>
            <a:endParaRPr lang="en-US" sz="4400" dirty="0">
              <a:solidFill>
                <a:schemeClr val="bg1"/>
              </a:solidFill>
            </a:endParaRPr>
          </a:p>
        </p:txBody>
      </p:sp>
      <p:sp>
        <p:nvSpPr>
          <p:cNvPr id="3" name="TextBox 2"/>
          <p:cNvSpPr txBox="1"/>
          <p:nvPr/>
        </p:nvSpPr>
        <p:spPr>
          <a:xfrm flipH="1">
            <a:off x="2438400" y="228599"/>
            <a:ext cx="6163574" cy="769441"/>
          </a:xfrm>
          <a:prstGeom prst="rect">
            <a:avLst/>
          </a:prstGeom>
          <a:noFill/>
        </p:spPr>
        <p:txBody>
          <a:bodyPr wrap="square" rtlCol="0">
            <a:spAutoFit/>
          </a:bodyPr>
          <a:lstStyle/>
          <a:p>
            <a:pPr algn="r"/>
            <a:r>
              <a:rPr lang="en-US" sz="4400" b="1" dirty="0" smtClean="0">
                <a:solidFill>
                  <a:schemeClr val="bg1"/>
                </a:solidFill>
              </a:rPr>
              <a:t>Performance</a:t>
            </a:r>
            <a:endParaRPr lang="en-US" sz="4400" b="1" dirty="0"/>
          </a:p>
        </p:txBody>
      </p:sp>
    </p:spTree>
    <p:extLst>
      <p:ext uri="{BB962C8B-B14F-4D97-AF65-F5344CB8AC3E}">
        <p14:creationId xmlns:p14="http://schemas.microsoft.com/office/powerpoint/2010/main" val="2070933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982356"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661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805166"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280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399"/>
            <a:ext cx="8610600" cy="656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280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533400" y="457200"/>
            <a:ext cx="4495800" cy="2308324"/>
          </a:xfrm>
          <a:prstGeom prst="rect">
            <a:avLst/>
          </a:prstGeom>
          <a:noFill/>
        </p:spPr>
        <p:txBody>
          <a:bodyPr wrap="square" rtlCol="0">
            <a:spAutoFit/>
          </a:bodyPr>
          <a:lstStyle/>
          <a:p>
            <a:r>
              <a:rPr lang="en-US" sz="4800" b="1" dirty="0" smtClean="0">
                <a:solidFill>
                  <a:srgbClr val="FFFF00"/>
                </a:solidFill>
              </a:rPr>
              <a:t>I’ve Learned So Much From My Mistakes…</a:t>
            </a:r>
            <a:endParaRPr lang="en-US" sz="4800" b="1" dirty="0">
              <a:solidFill>
                <a:srgbClr val="FFFF00"/>
              </a:solidFill>
            </a:endParaRPr>
          </a:p>
        </p:txBody>
      </p:sp>
      <p:sp>
        <p:nvSpPr>
          <p:cNvPr id="6" name="TextBox 5"/>
          <p:cNvSpPr txBox="1"/>
          <p:nvPr/>
        </p:nvSpPr>
        <p:spPr>
          <a:xfrm>
            <a:off x="3657600" y="3581400"/>
            <a:ext cx="4750128" cy="2308324"/>
          </a:xfrm>
          <a:prstGeom prst="rect">
            <a:avLst/>
          </a:prstGeom>
          <a:noFill/>
        </p:spPr>
        <p:txBody>
          <a:bodyPr wrap="square" rtlCol="0">
            <a:spAutoFit/>
          </a:bodyPr>
          <a:lstStyle/>
          <a:p>
            <a:pPr algn="r"/>
            <a:r>
              <a:rPr lang="en-US" sz="4800" b="1" dirty="0" smtClean="0">
                <a:solidFill>
                  <a:schemeClr val="tx2">
                    <a:lumMod val="60000"/>
                    <a:lumOff val="40000"/>
                  </a:schemeClr>
                </a:solidFill>
              </a:rPr>
              <a:t>I’m Thinking Of Making A Few More</a:t>
            </a:r>
            <a:endParaRPr lang="en-US" sz="4800" b="1" dirty="0">
              <a:solidFill>
                <a:schemeClr val="tx2">
                  <a:lumMod val="60000"/>
                  <a:lumOff val="4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6738" y="5638800"/>
            <a:ext cx="7327262" cy="523220"/>
          </a:xfrm>
          <a:prstGeom prst="rect">
            <a:avLst/>
          </a:prstGeom>
        </p:spPr>
        <p:txBody>
          <a:bodyPr wrap="none">
            <a:spAutoFit/>
          </a:bodyPr>
          <a:lstStyle/>
          <a:p>
            <a:r>
              <a:rPr lang="en-US" sz="2800" dirty="0">
                <a:solidFill>
                  <a:schemeClr val="bg1"/>
                </a:solidFill>
              </a:rPr>
              <a:t>MIT Task Force on the Work of the </a:t>
            </a:r>
            <a:r>
              <a:rPr lang="en-US" sz="2800" dirty="0" smtClean="0">
                <a:solidFill>
                  <a:schemeClr val="bg1"/>
                </a:solidFill>
              </a:rPr>
              <a:t>Future, 2019</a:t>
            </a:r>
          </a:p>
        </p:txBody>
      </p:sp>
      <p:sp>
        <p:nvSpPr>
          <p:cNvPr id="3" name="Rectangle 2"/>
          <p:cNvSpPr/>
          <p:nvPr/>
        </p:nvSpPr>
        <p:spPr>
          <a:xfrm>
            <a:off x="152400" y="152400"/>
            <a:ext cx="8839200" cy="4524315"/>
          </a:xfrm>
          <a:prstGeom prst="rect">
            <a:avLst/>
          </a:prstGeom>
        </p:spPr>
        <p:txBody>
          <a:bodyPr wrap="square">
            <a:spAutoFit/>
          </a:bodyPr>
          <a:lstStyle/>
          <a:p>
            <a:r>
              <a:rPr lang="en-US" sz="4800" dirty="0">
                <a:solidFill>
                  <a:schemeClr val="bg1"/>
                </a:solidFill>
                <a:latin typeface="Droid Serif"/>
              </a:rPr>
              <a:t>“The industries that use ML are slowly learning that the data used to train ML systems must be as unbiased and trusted as the systems themselves need to </a:t>
            </a:r>
            <a:r>
              <a:rPr lang="en-US" sz="4800" dirty="0" smtClean="0">
                <a:solidFill>
                  <a:schemeClr val="bg1"/>
                </a:solidFill>
                <a:latin typeface="Droid Serif"/>
              </a:rPr>
              <a:t>be…”</a:t>
            </a:r>
            <a:endParaRPr lang="en-US" sz="4800" dirty="0">
              <a:solidFill>
                <a:schemeClr val="bg1"/>
              </a:solidFill>
              <a:latin typeface="Droid Serif"/>
            </a:endParaRPr>
          </a:p>
        </p:txBody>
      </p:sp>
    </p:spTree>
    <p:extLst>
      <p:ext uri="{BB962C8B-B14F-4D97-AF65-F5344CB8AC3E}">
        <p14:creationId xmlns:p14="http://schemas.microsoft.com/office/powerpoint/2010/main" val="367167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20444"/>
            <a:ext cx="6203231" cy="3484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H:\Presentations\2015 OFWIM\istock-18586699-monkey-computer_wide-b549011bc9eacc7431d89ca042874c1e9950c1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1" y="3352800"/>
            <a:ext cx="5841999" cy="328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6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1" name="Picture 3" descr="H:\Presentations\Human Dimension Lecture\bcc-meet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0280"/>
            <a:ext cx="9144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539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Presentations\2015 OFWIM\Final Files\CreelPoste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6979"/>
          <a:stretch/>
        </p:blipFill>
        <p:spPr bwMode="auto">
          <a:xfrm>
            <a:off x="8397" y="2540000"/>
            <a:ext cx="9135603" cy="431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03800" y="381000"/>
            <a:ext cx="8229600" cy="1828800"/>
          </a:xfrm>
        </p:spPr>
        <p:txBody>
          <a:bodyPr/>
          <a:lstStyle/>
          <a:p>
            <a:r>
              <a:rPr lang="en-US" dirty="0" smtClean="0">
                <a:solidFill>
                  <a:schemeClr val="bg1"/>
                </a:solidFill>
              </a:rPr>
              <a:t>What is a data system?</a:t>
            </a:r>
            <a:endParaRPr lang="en-US" dirty="0">
              <a:solidFill>
                <a:schemeClr val="bg1"/>
              </a:solidFill>
            </a:endParaRPr>
          </a:p>
        </p:txBody>
      </p:sp>
    </p:spTree>
    <p:extLst>
      <p:ext uri="{BB962C8B-B14F-4D97-AF65-F5344CB8AC3E}">
        <p14:creationId xmlns:p14="http://schemas.microsoft.com/office/powerpoint/2010/main" val="3415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9800" y="178308"/>
            <a:ext cx="5028759" cy="6512243"/>
          </a:xfrm>
          <a:prstGeom prst="rect">
            <a:avLst/>
          </a:prstGeom>
        </p:spPr>
      </p:pic>
    </p:spTree>
    <p:extLst>
      <p:ext uri="{BB962C8B-B14F-4D97-AF65-F5344CB8AC3E}">
        <p14:creationId xmlns:p14="http://schemas.microsoft.com/office/powerpoint/2010/main" val="215348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 y="609600"/>
            <a:ext cx="9052560" cy="5029200"/>
          </a:xfrm>
        </p:spPr>
      </p:pic>
    </p:spTree>
    <p:extLst>
      <p:ext uri="{BB962C8B-B14F-4D97-AF65-F5344CB8AC3E}">
        <p14:creationId xmlns:p14="http://schemas.microsoft.com/office/powerpoint/2010/main" val="421838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206226" cy="5257800"/>
          </a:xfrm>
          <a:prstGeom prst="rect">
            <a:avLst/>
          </a:prstGeom>
        </p:spPr>
      </p:pic>
    </p:spTree>
    <p:extLst>
      <p:ext uri="{BB962C8B-B14F-4D97-AF65-F5344CB8AC3E}">
        <p14:creationId xmlns:p14="http://schemas.microsoft.com/office/powerpoint/2010/main" val="171141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1066800"/>
            <a:ext cx="6172200" cy="4876799"/>
          </a:xfrm>
        </p:spPr>
        <p:txBody>
          <a:bodyPr>
            <a:noAutofit/>
          </a:bodyPr>
          <a:lstStyle/>
          <a:p>
            <a:pPr marL="0" indent="0">
              <a:buNone/>
            </a:pPr>
            <a:r>
              <a:rPr lang="en-US" sz="8800" dirty="0" smtClean="0">
                <a:solidFill>
                  <a:schemeClr val="bg1"/>
                </a:solidFill>
              </a:rPr>
              <a:t>Don’t Be A </a:t>
            </a:r>
          </a:p>
          <a:p>
            <a:pPr marL="0" indent="0">
              <a:buNone/>
            </a:pPr>
            <a:r>
              <a:rPr lang="en-US" sz="8800" dirty="0" smtClean="0">
                <a:solidFill>
                  <a:schemeClr val="bg1"/>
                </a:solidFill>
              </a:rPr>
              <a:t>Correlation </a:t>
            </a:r>
          </a:p>
          <a:p>
            <a:pPr marL="0" indent="0">
              <a:buNone/>
            </a:pPr>
            <a:r>
              <a:rPr lang="en-US" sz="8800" dirty="0" smtClean="0">
                <a:solidFill>
                  <a:schemeClr val="bg1"/>
                </a:solidFill>
              </a:rPr>
              <a:t>Casualty</a:t>
            </a:r>
            <a:endParaRPr lang="en-US" sz="8800" dirty="0"/>
          </a:p>
        </p:txBody>
      </p:sp>
    </p:spTree>
    <p:extLst>
      <p:ext uri="{BB962C8B-B14F-4D97-AF65-F5344CB8AC3E}">
        <p14:creationId xmlns:p14="http://schemas.microsoft.com/office/powerpoint/2010/main" val="313351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0826111"/>
              </p:ext>
            </p:extLst>
          </p:nvPr>
        </p:nvGraphicFramePr>
        <p:xfrm>
          <a:off x="533400" y="381000"/>
          <a:ext cx="8229601" cy="1718838"/>
        </p:xfrm>
        <a:graphic>
          <a:graphicData uri="http://schemas.openxmlformats.org/drawingml/2006/table">
            <a:tbl>
              <a:tblPr>
                <a:tableStyleId>{5C22544A-7EE6-4342-B048-85BDC9FD1C3A}</a:tableStyleId>
              </a:tblPr>
              <a:tblGrid>
                <a:gridCol w="864082">
                  <a:extLst>
                    <a:ext uri="{9D8B030D-6E8A-4147-A177-3AD203B41FA5}">
                      <a16:colId xmlns:a16="http://schemas.microsoft.com/office/drawing/2014/main" val="20000"/>
                    </a:ext>
                  </a:extLst>
                </a:gridCol>
                <a:gridCol w="770387">
                  <a:extLst>
                    <a:ext uri="{9D8B030D-6E8A-4147-A177-3AD203B41FA5}">
                      <a16:colId xmlns:a16="http://schemas.microsoft.com/office/drawing/2014/main" val="20001"/>
                    </a:ext>
                  </a:extLst>
                </a:gridCol>
                <a:gridCol w="897917">
                  <a:extLst>
                    <a:ext uri="{9D8B030D-6E8A-4147-A177-3AD203B41FA5}">
                      <a16:colId xmlns:a16="http://schemas.microsoft.com/office/drawing/2014/main" val="20002"/>
                    </a:ext>
                  </a:extLst>
                </a:gridCol>
                <a:gridCol w="864082">
                  <a:extLst>
                    <a:ext uri="{9D8B030D-6E8A-4147-A177-3AD203B41FA5}">
                      <a16:colId xmlns:a16="http://schemas.microsoft.com/office/drawing/2014/main" val="20003"/>
                    </a:ext>
                  </a:extLst>
                </a:gridCol>
                <a:gridCol w="835453">
                  <a:extLst>
                    <a:ext uri="{9D8B030D-6E8A-4147-A177-3AD203B41FA5}">
                      <a16:colId xmlns:a16="http://schemas.microsoft.com/office/drawing/2014/main" val="20004"/>
                    </a:ext>
                  </a:extLst>
                </a:gridCol>
                <a:gridCol w="499710">
                  <a:extLst>
                    <a:ext uri="{9D8B030D-6E8A-4147-A177-3AD203B41FA5}">
                      <a16:colId xmlns:a16="http://schemas.microsoft.com/office/drawing/2014/main" val="20005"/>
                    </a:ext>
                  </a:extLst>
                </a:gridCol>
                <a:gridCol w="499710">
                  <a:extLst>
                    <a:ext uri="{9D8B030D-6E8A-4147-A177-3AD203B41FA5}">
                      <a16:colId xmlns:a16="http://schemas.microsoft.com/office/drawing/2014/main" val="20006"/>
                    </a:ext>
                  </a:extLst>
                </a:gridCol>
                <a:gridCol w="499710">
                  <a:extLst>
                    <a:ext uri="{9D8B030D-6E8A-4147-A177-3AD203B41FA5}">
                      <a16:colId xmlns:a16="http://schemas.microsoft.com/office/drawing/2014/main" val="20007"/>
                    </a:ext>
                  </a:extLst>
                </a:gridCol>
                <a:gridCol w="499710">
                  <a:extLst>
                    <a:ext uri="{9D8B030D-6E8A-4147-A177-3AD203B41FA5}">
                      <a16:colId xmlns:a16="http://schemas.microsoft.com/office/drawing/2014/main" val="20008"/>
                    </a:ext>
                  </a:extLst>
                </a:gridCol>
                <a:gridCol w="499710">
                  <a:extLst>
                    <a:ext uri="{9D8B030D-6E8A-4147-A177-3AD203B41FA5}">
                      <a16:colId xmlns:a16="http://schemas.microsoft.com/office/drawing/2014/main" val="20009"/>
                    </a:ext>
                  </a:extLst>
                </a:gridCol>
                <a:gridCol w="499710">
                  <a:extLst>
                    <a:ext uri="{9D8B030D-6E8A-4147-A177-3AD203B41FA5}">
                      <a16:colId xmlns:a16="http://schemas.microsoft.com/office/drawing/2014/main" val="20010"/>
                    </a:ext>
                  </a:extLst>
                </a:gridCol>
                <a:gridCol w="499710">
                  <a:extLst>
                    <a:ext uri="{9D8B030D-6E8A-4147-A177-3AD203B41FA5}">
                      <a16:colId xmlns:a16="http://schemas.microsoft.com/office/drawing/2014/main" val="20011"/>
                    </a:ext>
                  </a:extLst>
                </a:gridCol>
                <a:gridCol w="499710">
                  <a:extLst>
                    <a:ext uri="{9D8B030D-6E8A-4147-A177-3AD203B41FA5}">
                      <a16:colId xmlns:a16="http://schemas.microsoft.com/office/drawing/2014/main" val="20012"/>
                    </a:ext>
                  </a:extLst>
                </a:gridCol>
              </a:tblGrid>
              <a:tr h="156258">
                <a:tc>
                  <a:txBody>
                    <a:bodyPr/>
                    <a:lstStyle/>
                    <a:p>
                      <a:pPr algn="l" fontAlgn="b"/>
                      <a:r>
                        <a:rPr lang="en-US" sz="900" u="none" strike="noStrike">
                          <a:effectLst/>
                        </a:rPr>
                        <a:t>date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lake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site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gear</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species</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length</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weight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age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a3</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a4</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edge</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0"/>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210</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1"/>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490</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2"/>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284</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292</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3"/>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West end of dam</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142</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4"/>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138</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5"/>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6"/>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Big Creek mouth</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168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188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7"/>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Mallard Cove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355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476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484</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8"/>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Whitetail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686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321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105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289</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9"/>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Bobber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312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211</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dirty="0">
                          <a:effectLst/>
                        </a:rPr>
                        <a:t>230</a:t>
                      </a:r>
                      <a:endParaRPr lang="en-US" sz="900" b="0" i="0" u="none" strike="noStrike" dirty="0">
                        <a:solidFill>
                          <a:srgbClr val="000000"/>
                        </a:solidFill>
                        <a:effectLst/>
                        <a:latin typeface="Calibri"/>
                      </a:endParaRPr>
                    </a:p>
                  </a:txBody>
                  <a:tcPr marL="7813" marR="7813" marT="7813" marB="0" anchor="b"/>
                </a:tc>
                <a:extLst>
                  <a:ext uri="{0D108BD9-81ED-4DB2-BD59-A6C34878D82A}">
                    <a16:rowId xmlns:a16="http://schemas.microsoft.com/office/drawing/2014/main" val="1001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38472229"/>
              </p:ext>
            </p:extLst>
          </p:nvPr>
        </p:nvGraphicFramePr>
        <p:xfrm>
          <a:off x="5414434" y="5981700"/>
          <a:ext cx="1473200" cy="762000"/>
        </p:xfrm>
        <a:graphic>
          <a:graphicData uri="http://schemas.openxmlformats.org/drawingml/2006/table">
            <a:tbl>
              <a:tblPr>
                <a:tableStyleId>{5C22544A-7EE6-4342-B048-85BDC9FD1C3A}</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tblGears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gear_UID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gear_Name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Trap Net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Gill Net</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36088361"/>
              </p:ext>
            </p:extLst>
          </p:nvPr>
        </p:nvGraphicFramePr>
        <p:xfrm>
          <a:off x="7315200" y="5255895"/>
          <a:ext cx="1663700" cy="1487805"/>
        </p:xfrm>
        <a:graphic>
          <a:graphicData uri="http://schemas.openxmlformats.org/drawingml/2006/table">
            <a:tbl>
              <a:tblPr>
                <a:tableStyleId>{5C22544A-7EE6-4342-B048-85BDC9FD1C3A}</a:tableStyleId>
              </a:tblPr>
              <a:tblGrid>
                <a:gridCol w="836603">
                  <a:extLst>
                    <a:ext uri="{9D8B030D-6E8A-4147-A177-3AD203B41FA5}">
                      <a16:colId xmlns:a16="http://schemas.microsoft.com/office/drawing/2014/main" val="20000"/>
                    </a:ext>
                  </a:extLst>
                </a:gridCol>
                <a:gridCol w="827097">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tblSpecies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spp_UID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spp_Name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bluegill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redear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black bullhead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walleye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white bass</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4212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457200" y="304800"/>
          <a:ext cx="8229597" cy="1830037"/>
        </p:xfrm>
        <a:graphic>
          <a:graphicData uri="http://schemas.openxmlformats.org/drawingml/2006/table">
            <a:tbl>
              <a:tblPr>
                <a:tableStyleId>{5C22544A-7EE6-4342-B048-85BDC9FD1C3A}</a:tableStyleId>
              </a:tblPr>
              <a:tblGrid>
                <a:gridCol w="919942">
                  <a:extLst>
                    <a:ext uri="{9D8B030D-6E8A-4147-A177-3AD203B41FA5}">
                      <a16:colId xmlns:a16="http://schemas.microsoft.com/office/drawing/2014/main" val="20000"/>
                    </a:ext>
                  </a:extLst>
                </a:gridCol>
                <a:gridCol w="820189">
                  <a:extLst>
                    <a:ext uri="{9D8B030D-6E8A-4147-A177-3AD203B41FA5}">
                      <a16:colId xmlns:a16="http://schemas.microsoft.com/office/drawing/2014/main" val="20001"/>
                    </a:ext>
                  </a:extLst>
                </a:gridCol>
                <a:gridCol w="955964">
                  <a:extLst>
                    <a:ext uri="{9D8B030D-6E8A-4147-A177-3AD203B41FA5}">
                      <a16:colId xmlns:a16="http://schemas.microsoft.com/office/drawing/2014/main" val="20002"/>
                    </a:ext>
                  </a:extLst>
                </a:gridCol>
                <a:gridCol w="919942">
                  <a:extLst>
                    <a:ext uri="{9D8B030D-6E8A-4147-A177-3AD203B41FA5}">
                      <a16:colId xmlns:a16="http://schemas.microsoft.com/office/drawing/2014/main" val="20003"/>
                    </a:ext>
                  </a:extLst>
                </a:gridCol>
                <a:gridCol w="889462">
                  <a:extLst>
                    <a:ext uri="{9D8B030D-6E8A-4147-A177-3AD203B41FA5}">
                      <a16:colId xmlns:a16="http://schemas.microsoft.com/office/drawing/2014/main" val="20004"/>
                    </a:ext>
                  </a:extLst>
                </a:gridCol>
                <a:gridCol w="532014">
                  <a:extLst>
                    <a:ext uri="{9D8B030D-6E8A-4147-A177-3AD203B41FA5}">
                      <a16:colId xmlns:a16="http://schemas.microsoft.com/office/drawing/2014/main" val="20005"/>
                    </a:ext>
                  </a:extLst>
                </a:gridCol>
                <a:gridCol w="532014">
                  <a:extLst>
                    <a:ext uri="{9D8B030D-6E8A-4147-A177-3AD203B41FA5}">
                      <a16:colId xmlns:a16="http://schemas.microsoft.com/office/drawing/2014/main" val="20006"/>
                    </a:ext>
                  </a:extLst>
                </a:gridCol>
                <a:gridCol w="532014">
                  <a:extLst>
                    <a:ext uri="{9D8B030D-6E8A-4147-A177-3AD203B41FA5}">
                      <a16:colId xmlns:a16="http://schemas.microsoft.com/office/drawing/2014/main" val="20007"/>
                    </a:ext>
                  </a:extLst>
                </a:gridCol>
                <a:gridCol w="532014">
                  <a:extLst>
                    <a:ext uri="{9D8B030D-6E8A-4147-A177-3AD203B41FA5}">
                      <a16:colId xmlns:a16="http://schemas.microsoft.com/office/drawing/2014/main" val="20008"/>
                    </a:ext>
                  </a:extLst>
                </a:gridCol>
                <a:gridCol w="532014">
                  <a:extLst>
                    <a:ext uri="{9D8B030D-6E8A-4147-A177-3AD203B41FA5}">
                      <a16:colId xmlns:a16="http://schemas.microsoft.com/office/drawing/2014/main" val="20009"/>
                    </a:ext>
                  </a:extLst>
                </a:gridCol>
                <a:gridCol w="532014">
                  <a:extLst>
                    <a:ext uri="{9D8B030D-6E8A-4147-A177-3AD203B41FA5}">
                      <a16:colId xmlns:a16="http://schemas.microsoft.com/office/drawing/2014/main" val="20010"/>
                    </a:ext>
                  </a:extLst>
                </a:gridCol>
                <a:gridCol w="532014">
                  <a:extLst>
                    <a:ext uri="{9D8B030D-6E8A-4147-A177-3AD203B41FA5}">
                      <a16:colId xmlns:a16="http://schemas.microsoft.com/office/drawing/2014/main" val="20011"/>
                    </a:ext>
                  </a:extLst>
                </a:gridCol>
              </a:tblGrid>
              <a:tr h="166367">
                <a:tc>
                  <a:txBody>
                    <a:bodyPr/>
                    <a:lstStyle/>
                    <a:p>
                      <a:pPr algn="l" fontAlgn="b"/>
                      <a:r>
                        <a:rPr lang="en-US" sz="1000" u="none" strike="noStrike">
                          <a:effectLst/>
                        </a:rPr>
                        <a:t>date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site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gear</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species</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length</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weight</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age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edge</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0"/>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210</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1"/>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490</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2"/>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284</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292</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3"/>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142</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4"/>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138</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5"/>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6"/>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168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188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7"/>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355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476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484</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8"/>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6</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686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321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105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289</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9"/>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7</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312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211</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dirty="0">
                          <a:effectLst/>
                        </a:rPr>
                        <a:t>230</a:t>
                      </a:r>
                      <a:endParaRPr lang="en-US" sz="1000" b="0" i="0" u="none" strike="noStrike" dirty="0">
                        <a:solidFill>
                          <a:srgbClr val="000000"/>
                        </a:solidFill>
                        <a:effectLst/>
                        <a:latin typeface="Calibri"/>
                      </a:endParaRPr>
                    </a:p>
                  </a:txBody>
                  <a:tcPr marL="8318" marR="8318" marT="8318" marB="0" anchor="b"/>
                </a:tc>
                <a:extLst>
                  <a:ext uri="{0D108BD9-81ED-4DB2-BD59-A6C34878D82A}">
                    <a16:rowId xmlns:a16="http://schemas.microsoft.com/office/drawing/2014/main" val="10010"/>
                  </a:ext>
                </a:extLst>
              </a:tr>
            </a:tbl>
          </a:graphicData>
        </a:graphic>
      </p:graphicFrame>
      <p:graphicFrame>
        <p:nvGraphicFramePr>
          <p:cNvPr id="12" name="Table 11"/>
          <p:cNvGraphicFramePr>
            <a:graphicFrameLocks noGrp="1"/>
          </p:cNvGraphicFramePr>
          <p:nvPr>
            <p:extLst/>
          </p:nvPr>
        </p:nvGraphicFramePr>
        <p:xfrm>
          <a:off x="5414434" y="5981700"/>
          <a:ext cx="1473200" cy="762000"/>
        </p:xfrm>
        <a:graphic>
          <a:graphicData uri="http://schemas.openxmlformats.org/drawingml/2006/table">
            <a:tbl>
              <a:tblPr>
                <a:tableStyleId>{5C22544A-7EE6-4342-B048-85BDC9FD1C3A}</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tblGears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gear_UID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gear_Name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Trap Net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Gill Net</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extLst/>
          </p:nvPr>
        </p:nvGraphicFramePr>
        <p:xfrm>
          <a:off x="7315200" y="5255895"/>
          <a:ext cx="1663700" cy="1487805"/>
        </p:xfrm>
        <a:graphic>
          <a:graphicData uri="http://schemas.openxmlformats.org/drawingml/2006/table">
            <a:tbl>
              <a:tblPr>
                <a:tableStyleId>{5C22544A-7EE6-4342-B048-85BDC9FD1C3A}</a:tableStyleId>
              </a:tblPr>
              <a:tblGrid>
                <a:gridCol w="836603">
                  <a:extLst>
                    <a:ext uri="{9D8B030D-6E8A-4147-A177-3AD203B41FA5}">
                      <a16:colId xmlns:a16="http://schemas.microsoft.com/office/drawing/2014/main" val="20000"/>
                    </a:ext>
                  </a:extLst>
                </a:gridCol>
                <a:gridCol w="827097">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tblSpecies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spp_UID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spp_Name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bluegill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redear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black bullhead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walleye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white bass</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graphicFrame>
        <p:nvGraphicFramePr>
          <p:cNvPr id="14" name="Table 13"/>
          <p:cNvGraphicFramePr>
            <a:graphicFrameLocks noGrp="1"/>
          </p:cNvGraphicFramePr>
          <p:nvPr>
            <p:extLst/>
          </p:nvPr>
        </p:nvGraphicFramePr>
        <p:xfrm>
          <a:off x="2256367" y="5029200"/>
          <a:ext cx="2730500" cy="1714500"/>
        </p:xfrm>
        <a:graphic>
          <a:graphicData uri="http://schemas.openxmlformats.org/drawingml/2006/table">
            <a:tbl>
              <a:tblPr>
                <a:tableStyleId>{5C22544A-7EE6-4342-B048-85BDC9FD1C3A}</a:tableStyleId>
              </a:tblPr>
              <a:tblGrid>
                <a:gridCol w="837226">
                  <a:extLst>
                    <a:ext uri="{9D8B030D-6E8A-4147-A177-3AD203B41FA5}">
                      <a16:colId xmlns:a16="http://schemas.microsoft.com/office/drawing/2014/main" val="20000"/>
                    </a:ext>
                  </a:extLst>
                </a:gridCol>
                <a:gridCol w="827713">
                  <a:extLst>
                    <a:ext uri="{9D8B030D-6E8A-4147-A177-3AD203B41FA5}">
                      <a16:colId xmlns:a16="http://schemas.microsoft.com/office/drawing/2014/main" val="20001"/>
                    </a:ext>
                  </a:extLst>
                </a:gridCol>
                <a:gridCol w="1065561">
                  <a:extLst>
                    <a:ext uri="{9D8B030D-6E8A-4147-A177-3AD203B41FA5}">
                      <a16:colId xmlns:a16="http://schemas.microsoft.com/office/drawing/2014/main" val="20002"/>
                    </a:ext>
                  </a:extLst>
                </a:gridCol>
              </a:tblGrid>
              <a:tr h="190500">
                <a:tc gridSpan="3">
                  <a:txBody>
                    <a:bodyPr/>
                    <a:lstStyle/>
                    <a:p>
                      <a:pPr algn="ctr" fontAlgn="b"/>
                      <a:r>
                        <a:rPr lang="en-US" sz="1100" u="none" strike="noStrike">
                          <a:effectLst/>
                        </a:rPr>
                        <a:t>tblSites</a:t>
                      </a:r>
                      <a:endParaRPr lang="en-US" sz="1100" b="0" i="0" u="none" strike="noStrike">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site_UID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smtClean="0">
                          <a:effectLst/>
                        </a:rPr>
                        <a:t>Site_lakeUID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err="1">
                          <a:effectLst/>
                        </a:rPr>
                        <a:t>site_Name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Loon Point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Pintail Bay</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West end of dam</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Big Creek mouth</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Mallard Cove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Whitetail Point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Bobber Bay</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graphicFrame>
        <p:nvGraphicFramePr>
          <p:cNvPr id="15" name="Table 14"/>
          <p:cNvGraphicFramePr>
            <a:graphicFrameLocks noGrp="1"/>
          </p:cNvGraphicFramePr>
          <p:nvPr>
            <p:extLst/>
          </p:nvPr>
        </p:nvGraphicFramePr>
        <p:xfrm>
          <a:off x="152400" y="5981700"/>
          <a:ext cx="1676400" cy="76200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190500">
                <a:tc gridSpan="2">
                  <a:txBody>
                    <a:bodyPr/>
                    <a:lstStyle/>
                    <a:p>
                      <a:pPr algn="ctr" fontAlgn="b"/>
                      <a:r>
                        <a:rPr lang="en-US" sz="1100" u="none" strike="noStrike">
                          <a:effectLst/>
                        </a:rPr>
                        <a:t>tblLakes</a:t>
                      </a:r>
                      <a:endParaRPr lang="en-US" sz="1100" b="0" i="0" u="none" strike="noStrike">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lake_UID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lake_Name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Round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Square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98522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8961487"/>
              </p:ext>
            </p:extLst>
          </p:nvPr>
        </p:nvGraphicFramePr>
        <p:xfrm>
          <a:off x="457200" y="76200"/>
          <a:ext cx="27432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gridSpan="4">
                  <a:txBody>
                    <a:bodyPr/>
                    <a:lstStyle/>
                    <a:p>
                      <a:pPr algn="ctr" fontAlgn="b"/>
                      <a:r>
                        <a:rPr lang="en-US" sz="1100" u="none" strike="noStrike" dirty="0" err="1">
                          <a:effectLst/>
                        </a:rPr>
                        <a:t>tblSets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set_UID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set_Date</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err="1">
                          <a:effectLst/>
                        </a:rPr>
                        <a:t>set_Site</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err="1">
                          <a:effectLst/>
                        </a:rPr>
                        <a:t>set_Gear</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8/30/2013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292565796"/>
              </p:ext>
            </p:extLst>
          </p:nvPr>
        </p:nvGraphicFramePr>
        <p:xfrm>
          <a:off x="5461000" y="2590800"/>
          <a:ext cx="3149600" cy="4191000"/>
        </p:xfrm>
        <a:graphic>
          <a:graphicData uri="http://schemas.openxmlformats.org/drawingml/2006/table">
            <a:tbl>
              <a:tblPr>
                <a:tableStyleId>{5C22544A-7EE6-4342-B048-85BDC9FD1C3A}</a:tableStyleId>
              </a:tblPr>
              <a:tblGrid>
                <a:gridCol w="706274">
                  <a:extLst>
                    <a:ext uri="{9D8B030D-6E8A-4147-A177-3AD203B41FA5}">
                      <a16:colId xmlns:a16="http://schemas.microsoft.com/office/drawing/2014/main" val="20000"/>
                    </a:ext>
                  </a:extLst>
                </a:gridCol>
                <a:gridCol w="753995">
                  <a:extLst>
                    <a:ext uri="{9D8B030D-6E8A-4147-A177-3AD203B41FA5}">
                      <a16:colId xmlns:a16="http://schemas.microsoft.com/office/drawing/2014/main" val="20001"/>
                    </a:ext>
                  </a:extLst>
                </a:gridCol>
                <a:gridCol w="698731">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190500">
                <a:tc gridSpan="4">
                  <a:txBody>
                    <a:bodyPr/>
                    <a:lstStyle/>
                    <a:p>
                      <a:pPr algn="ctr" fontAlgn="b"/>
                      <a:r>
                        <a:rPr lang="en-US" sz="1100" u="none" strike="noStrike" dirty="0" err="1">
                          <a:effectLst/>
                        </a:rPr>
                        <a:t>tblAge</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age_UID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age_fishUID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age_age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age_annulus</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145</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r h="190500">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2"/>
                  </a:ext>
                </a:extLst>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3"/>
                  </a:ext>
                </a:extLst>
              </a:tr>
              <a:tr h="190500">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4"/>
                  </a:ext>
                </a:extLst>
              </a:tr>
              <a:tr h="190500">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5"/>
                  </a:ext>
                </a:extLst>
              </a:tr>
              <a:tr h="190500">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6"/>
                  </a:ext>
                </a:extLst>
              </a:tr>
              <a:tr h="190500">
                <a:tc>
                  <a:txBody>
                    <a:bodyPr/>
                    <a:lstStyle/>
                    <a:p>
                      <a:pPr algn="r" fontAlgn="b"/>
                      <a:r>
                        <a:rPr lang="en-US" sz="1100" u="none" strike="noStrike">
                          <a:effectLst/>
                        </a:rPr>
                        <a:t>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7"/>
                  </a:ext>
                </a:extLst>
              </a:tr>
              <a:tr h="190500">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8"/>
                  </a:ext>
                </a:extLst>
              </a:tr>
              <a:tr h="190500">
                <a:tc>
                  <a:txBody>
                    <a:bodyPr/>
                    <a:lstStyle/>
                    <a:p>
                      <a:pPr algn="r" fontAlgn="b"/>
                      <a:r>
                        <a:rPr lang="en-US" sz="1100" u="none" strike="noStrike">
                          <a:effectLst/>
                        </a:rPr>
                        <a:t>18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9"/>
                  </a:ext>
                </a:extLst>
              </a:tr>
              <a:tr h="190500">
                <a:tc>
                  <a:txBody>
                    <a:bodyPr/>
                    <a:lstStyle/>
                    <a:p>
                      <a:pPr algn="r" fontAlgn="b"/>
                      <a:r>
                        <a:rPr lang="en-US" sz="1100" u="none" strike="noStrike">
                          <a:effectLst/>
                        </a:rPr>
                        <a:t>19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20"/>
                  </a:ext>
                </a:extLst>
              </a:tr>
              <a:tr h="190500">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349</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2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35119194"/>
              </p:ext>
            </p:extLst>
          </p:nvPr>
        </p:nvGraphicFramePr>
        <p:xfrm>
          <a:off x="3429000" y="76200"/>
          <a:ext cx="5181600" cy="2286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tblGrid>
              <a:tr h="190500">
                <a:tc gridSpan="7">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dirty="0" err="1">
                          <a:effectLst/>
                        </a:rPr>
                        <a:t>fish_UID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fish_sppUID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err="1">
                          <a:effectLst/>
                        </a:rPr>
                        <a:t>fish_length</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smtClean="0">
                          <a:effectLst/>
                        </a:rPr>
                        <a:t>fish_edge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243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142</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138</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854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349</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211</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3426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6294" y="381000"/>
            <a:ext cx="8001000" cy="4708981"/>
          </a:xfrm>
          <a:prstGeom prst="rect">
            <a:avLst/>
          </a:prstGeom>
        </p:spPr>
        <p:txBody>
          <a:bodyPr wrap="square">
            <a:spAutoFit/>
          </a:bodyPr>
          <a:lstStyle/>
          <a:p>
            <a:r>
              <a:rPr lang="en-US" sz="6000" dirty="0" smtClean="0">
                <a:solidFill>
                  <a:schemeClr val="bg1"/>
                </a:solidFill>
                <a:latin typeface="Droid Serif"/>
              </a:rPr>
              <a:t>“… </a:t>
            </a:r>
            <a:r>
              <a:rPr lang="en-US" sz="6000" dirty="0">
                <a:solidFill>
                  <a:schemeClr val="bg1"/>
                </a:solidFill>
                <a:latin typeface="Droid Serif"/>
              </a:rPr>
              <a:t>analytic projects fail when the data quality is inferior. Bad data creates poor </a:t>
            </a:r>
            <a:r>
              <a:rPr lang="en-US" sz="6000" dirty="0" smtClean="0">
                <a:solidFill>
                  <a:schemeClr val="bg1"/>
                </a:solidFill>
                <a:latin typeface="Droid Serif"/>
              </a:rPr>
              <a:t>results.”</a:t>
            </a:r>
            <a:endParaRPr lang="en-US" sz="6000" dirty="0">
              <a:solidFill>
                <a:schemeClr val="bg1"/>
              </a:solidFill>
            </a:endParaRPr>
          </a:p>
        </p:txBody>
      </p:sp>
      <p:sp>
        <p:nvSpPr>
          <p:cNvPr id="2" name="Rectangle 1"/>
          <p:cNvSpPr/>
          <p:nvPr/>
        </p:nvSpPr>
        <p:spPr>
          <a:xfrm>
            <a:off x="228600" y="5334000"/>
            <a:ext cx="8763000" cy="954107"/>
          </a:xfrm>
          <a:prstGeom prst="rect">
            <a:avLst/>
          </a:prstGeom>
        </p:spPr>
        <p:txBody>
          <a:bodyPr wrap="square">
            <a:spAutoFit/>
          </a:bodyPr>
          <a:lstStyle/>
          <a:p>
            <a:pPr algn="r"/>
            <a:r>
              <a:rPr lang="en-US" sz="2800" dirty="0" smtClean="0">
                <a:solidFill>
                  <a:schemeClr val="bg1"/>
                </a:solidFill>
              </a:rPr>
              <a:t>4 </a:t>
            </a:r>
            <a:r>
              <a:rPr lang="en-US" sz="2800" dirty="0">
                <a:solidFill>
                  <a:schemeClr val="bg1"/>
                </a:solidFill>
              </a:rPr>
              <a:t>Reasons Data Analytics Often </a:t>
            </a:r>
            <a:r>
              <a:rPr lang="en-US" sz="2800" dirty="0" smtClean="0">
                <a:solidFill>
                  <a:schemeClr val="bg1"/>
                </a:solidFill>
              </a:rPr>
              <a:t>Fail</a:t>
            </a:r>
          </a:p>
          <a:p>
            <a:pPr algn="r"/>
            <a:r>
              <a:rPr lang="en-US" sz="2800" dirty="0">
                <a:solidFill>
                  <a:schemeClr val="bg1"/>
                </a:solidFill>
              </a:rPr>
              <a:t>www.governing.com</a:t>
            </a:r>
          </a:p>
        </p:txBody>
      </p:sp>
    </p:spTree>
    <p:extLst>
      <p:ext uri="{BB962C8B-B14F-4D97-AF65-F5344CB8AC3E}">
        <p14:creationId xmlns:p14="http://schemas.microsoft.com/office/powerpoint/2010/main" val="17630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extBox 31"/>
          <p:cNvSpPr txBox="1"/>
          <p:nvPr/>
        </p:nvSpPr>
        <p:spPr>
          <a:xfrm>
            <a:off x="1759967" y="4939671"/>
            <a:ext cx="55097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a:ea typeface="+mn-ea"/>
                <a:cs typeface="+mn-cs"/>
              </a:rPr>
              <a:t>Non-Relational Databases</a:t>
            </a: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 name="Group 1"/>
          <p:cNvGrpSpPr/>
          <p:nvPr/>
        </p:nvGrpSpPr>
        <p:grpSpPr>
          <a:xfrm>
            <a:off x="609231" y="312738"/>
            <a:ext cx="8282166" cy="4572000"/>
            <a:chOff x="688975" y="1752598"/>
            <a:chExt cx="8282166" cy="4572000"/>
          </a:xfrm>
        </p:grpSpPr>
        <p:sp>
          <p:nvSpPr>
            <p:cNvPr id="18" name="Rounded Rectangle 17"/>
            <p:cNvSpPr/>
            <p:nvPr/>
          </p:nvSpPr>
          <p:spPr>
            <a:xfrm>
              <a:off x="4961541" y="2377485"/>
              <a:ext cx="1873133"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p:nvSpPr>
          <p:spPr>
            <a:xfrm>
              <a:off x="7350910"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p:cNvSpPr/>
            <p:nvPr/>
          </p:nvSpPr>
          <p:spPr>
            <a:xfrm>
              <a:off x="688975"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ounded Rectangle 16"/>
            <p:cNvSpPr/>
            <p:nvPr/>
          </p:nvSpPr>
          <p:spPr>
            <a:xfrm>
              <a:off x="2789409"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5588" l="0" r="97549">
                          <a14:foregroundMark x1="78922" y1="62255" x2="78922" y2="62255"/>
                          <a14:foregroundMark x1="70588" y1="39706" x2="70588" y2="39706"/>
                          <a14:foregroundMark x1="58824" y1="37255" x2="58824" y2="37255"/>
                          <a14:foregroundMark x1="54412" y1="40686" x2="54412" y2="40686"/>
                          <a14:foregroundMark x1="56373" y1="47059" x2="57353" y2="49020"/>
                          <a14:foregroundMark x1="44608" y1="90686" x2="44608" y2="90686"/>
                          <a14:foregroundMark x1="82353" y1="68627" x2="82353"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7494185" y="2532466"/>
              <a:ext cx="1043777" cy="1043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4185" y="3683313"/>
              <a:ext cx="1043777" cy="907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4183" y="4697639"/>
              <a:ext cx="1043781"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descr="http://images.forbes.com/media/lists/companies/oracle_200x200.jpg"/>
            <p:cNvPicPr>
              <a:picLocks noChangeAspect="1" noChangeArrowheads="1"/>
            </p:cNvPicPr>
            <p:nvPr/>
          </p:nvPicPr>
          <p:blipFill rotWithShape="1">
            <a:blip r:embed="rId6">
              <a:extLst>
                <a:ext uri="{28A0092B-C50C-407E-A947-70E740481C1C}">
                  <a14:useLocalDpi xmlns:a14="http://schemas.microsoft.com/office/drawing/2010/main" val="0"/>
                </a:ext>
              </a:extLst>
            </a:blip>
            <a:srcRect t="20684" b="22129"/>
            <a:stretch/>
          </p:blipFill>
          <p:spPr bwMode="auto">
            <a:xfrm>
              <a:off x="7494185" y="5566710"/>
              <a:ext cx="1043776" cy="596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5146" y="4697639"/>
              <a:ext cx="1685925" cy="67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283745" y="2532466"/>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rotWithShape="1">
            <a:blip r:embed="rId10">
              <a:extLst>
                <a:ext uri="{28A0092B-C50C-407E-A947-70E740481C1C}">
                  <a14:useLocalDpi xmlns:a14="http://schemas.microsoft.com/office/drawing/2010/main" val="0"/>
                </a:ext>
              </a:extLst>
            </a:blip>
            <a:srcRect t="25704" b="26359"/>
            <a:stretch/>
          </p:blipFill>
          <p:spPr bwMode="auto">
            <a:xfrm>
              <a:off x="5055146" y="3683313"/>
              <a:ext cx="1685925" cy="8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8" name="Picture 8"/>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933365" y="253246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97295" y="253246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05401" y="1752599"/>
              <a:ext cx="129747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a:ea typeface="+mn-ea"/>
                  <a:cs typeface="+mn-cs"/>
                </a:rPr>
                <a:t>Flat Files</a:t>
              </a: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TextBox 19"/>
            <p:cNvSpPr txBox="1"/>
            <p:nvPr/>
          </p:nvSpPr>
          <p:spPr>
            <a:xfrm>
              <a:off x="2503413" y="1767353"/>
              <a:ext cx="190231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a:ea typeface="+mn-ea"/>
                  <a:cs typeface="+mn-cs"/>
                </a:rPr>
                <a:t>Spreadsheets</a:t>
              </a: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TextBox 20"/>
            <p:cNvSpPr txBox="1"/>
            <p:nvPr/>
          </p:nvSpPr>
          <p:spPr>
            <a:xfrm>
              <a:off x="5186181" y="1752598"/>
              <a:ext cx="14238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a:ea typeface="+mn-ea"/>
                  <a:cs typeface="+mn-cs"/>
                </a:rPr>
                <a:t>Statistical</a:t>
              </a: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TextBox 21"/>
            <p:cNvSpPr txBox="1"/>
            <p:nvPr/>
          </p:nvSpPr>
          <p:spPr>
            <a:xfrm>
              <a:off x="7061003" y="1752600"/>
              <a:ext cx="19101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a:ea typeface="+mn-ea"/>
                  <a:cs typeface="+mn-cs"/>
                </a:rPr>
                <a:t>Relational DB</a:t>
              </a: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4" name="Rounded Rectangle 23"/>
          <p:cNvSpPr/>
          <p:nvPr/>
        </p:nvSpPr>
        <p:spPr>
          <a:xfrm>
            <a:off x="609231" y="5410200"/>
            <a:ext cx="7992260" cy="98865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5" name="Picture 3" descr="C:\Users\keith.hurley.STN\Downloads\mongodb-logo-large.png"/>
          <p:cNvPicPr>
            <a:picLocks noChangeAspect="1" noChangeArrowheads="1"/>
          </p:cNvPicPr>
          <p:nvPr/>
        </p:nvPicPr>
        <p:blipFill>
          <a:blip r:embed="rId15"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5003445" y="5410200"/>
            <a:ext cx="3053685" cy="9405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neo4j.com/wp-content/themes/neo4jweb/assets/images/neo4j-logo-2015.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9967" y="5485617"/>
            <a:ext cx="1885100" cy="837822"/>
          </a:xfrm>
          <a:prstGeom prst="rect">
            <a:avLst/>
          </a:prstGeom>
          <a:solidFill>
            <a:schemeClr val="bg1"/>
          </a:solidFill>
        </p:spPr>
      </p:pic>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0" y="5029200"/>
            <a:ext cx="9144000" cy="18288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2057400" y="87160"/>
            <a:ext cx="2547961"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4605361" y="160337"/>
            <a:ext cx="2375898"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52002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9" grpId="0" animBg="1"/>
      <p:bldP spid="31"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1" name="Picture 11"/>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smtClean="0">
                <a:solidFill>
                  <a:schemeClr val="bg1"/>
                </a:solidFill>
              </a:rPr>
              <a:t>Flat Files</a:t>
            </a:r>
            <a:endParaRPr lang="en-US" sz="2400" b="1" dirty="0">
              <a:solidFill>
                <a:schemeClr val="bg1"/>
              </a:solidFill>
            </a:endParaRPr>
          </a:p>
        </p:txBody>
      </p:sp>
    </p:spTree>
    <p:extLst>
      <p:ext uri="{BB962C8B-B14F-4D97-AF65-F5344CB8AC3E}">
        <p14:creationId xmlns:p14="http://schemas.microsoft.com/office/powerpoint/2010/main" val="3243453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09665"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8" name="Picture 8"/>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85362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smtClean="0">
                <a:solidFill>
                  <a:schemeClr val="bg1"/>
                </a:solidFill>
              </a:rPr>
              <a:t>Flat Files</a:t>
            </a:r>
            <a:endParaRPr lang="en-US" sz="2400" b="1" dirty="0">
              <a:solidFill>
                <a:schemeClr val="bg1"/>
              </a:solidFill>
            </a:endParaRPr>
          </a:p>
        </p:txBody>
      </p:sp>
      <p:sp>
        <p:nvSpPr>
          <p:cNvPr id="20" name="TextBox 19"/>
          <p:cNvSpPr txBox="1"/>
          <p:nvPr/>
        </p:nvSpPr>
        <p:spPr>
          <a:xfrm>
            <a:off x="2423669" y="327493"/>
            <a:ext cx="1902316" cy="461665"/>
          </a:xfrm>
          <a:prstGeom prst="rect">
            <a:avLst/>
          </a:prstGeom>
          <a:noFill/>
        </p:spPr>
        <p:txBody>
          <a:bodyPr wrap="none" rtlCol="0">
            <a:spAutoFit/>
          </a:bodyPr>
          <a:lstStyle/>
          <a:p>
            <a:r>
              <a:rPr lang="en-US" sz="2400" b="1" dirty="0" smtClean="0">
                <a:solidFill>
                  <a:schemeClr val="bg1"/>
                </a:solidFill>
              </a:rPr>
              <a:t>Spreadsheets</a:t>
            </a:r>
            <a:endParaRPr lang="en-US" sz="2400" b="1" dirty="0">
              <a:solidFill>
                <a:schemeClr val="bg1"/>
              </a:solidFill>
            </a:endParaRPr>
          </a:p>
        </p:txBody>
      </p:sp>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067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1524000"/>
            <a:ext cx="9063038"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3533"/>
            <a:ext cx="5418688" cy="654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7721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291"/>
                                        </p:tgtEl>
                                      </p:cBhvr>
                                    </p:animEffect>
                                    <p:set>
                                      <p:cBhvr>
                                        <p:cTn id="7" dur="1" fill="hold">
                                          <p:stCondLst>
                                            <p:cond delay="499"/>
                                          </p:stCondLst>
                                        </p:cTn>
                                        <p:tgtEl>
                                          <p:spTgt spid="12291"/>
                                        </p:tgtEl>
                                        <p:attrNameLst>
                                          <p:attrName>style.visibility</p:attrName>
                                        </p:attrNameLst>
                                      </p:cBhvr>
                                      <p:to>
                                        <p:strVal val="hidden"/>
                                      </p:to>
                                    </p:set>
                                  </p:childTnLst>
                                </p:cTn>
                              </p:par>
                              <p:par>
                                <p:cTn id="8" presetID="53" presetClass="entr" presetSubtype="16" fill="hold" nodeType="withEffect">
                                  <p:stCondLst>
                                    <p:cond delay="0"/>
                                  </p:stCondLst>
                                  <p:childTnLst>
                                    <p:set>
                                      <p:cBhvr>
                                        <p:cTn id="9" dur="1" fill="hold">
                                          <p:stCondLst>
                                            <p:cond delay="0"/>
                                          </p:stCondLst>
                                        </p:cTn>
                                        <p:tgtEl>
                                          <p:spTgt spid="12293"/>
                                        </p:tgtEl>
                                        <p:attrNameLst>
                                          <p:attrName>style.visibility</p:attrName>
                                        </p:attrNameLst>
                                      </p:cBhvr>
                                      <p:to>
                                        <p:strVal val="visible"/>
                                      </p:to>
                                    </p:set>
                                    <p:anim calcmode="lin" valueType="num">
                                      <p:cBhvr>
                                        <p:cTn id="10" dur="500" fill="hold"/>
                                        <p:tgtEl>
                                          <p:spTgt spid="12293"/>
                                        </p:tgtEl>
                                        <p:attrNameLst>
                                          <p:attrName>ppt_w</p:attrName>
                                        </p:attrNameLst>
                                      </p:cBhvr>
                                      <p:tavLst>
                                        <p:tav tm="0">
                                          <p:val>
                                            <p:fltVal val="0"/>
                                          </p:val>
                                        </p:tav>
                                        <p:tav tm="100000">
                                          <p:val>
                                            <p:strVal val="#ppt_w"/>
                                          </p:val>
                                        </p:tav>
                                      </p:tavLst>
                                    </p:anim>
                                    <p:anim calcmode="lin" valueType="num">
                                      <p:cBhvr>
                                        <p:cTn id="11" dur="500" fill="hold"/>
                                        <p:tgtEl>
                                          <p:spTgt spid="12293"/>
                                        </p:tgtEl>
                                        <p:attrNameLst>
                                          <p:attrName>ppt_h</p:attrName>
                                        </p:attrNameLst>
                                      </p:cBhvr>
                                      <p:tavLst>
                                        <p:tav tm="0">
                                          <p:val>
                                            <p:fltVal val="0"/>
                                          </p:val>
                                        </p:tav>
                                        <p:tav tm="100000">
                                          <p:val>
                                            <p:strVal val="#ppt_h"/>
                                          </p:val>
                                        </p:tav>
                                      </p:tavLst>
                                    </p:anim>
                                    <p:animEffect transition="in" filter="fade">
                                      <p:cBhvr>
                                        <p:cTn id="12"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www.bfpe.org/en/wp-content/uploads/sites/2/2014/11/Validated-stamp.pn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6448">
            <a:off x="-198473" y="656242"/>
            <a:ext cx="5873222"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lifeofanarchitect.com/wp-content/uploads/2014/08/integrity.jpg"/>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3962">
            <a:off x="3464442" y="2514600"/>
            <a:ext cx="5715000" cy="193357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Image result for no cut and pas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ackgroundRemoval t="556" b="100000" l="5000" r="91250"/>
                    </a14:imgEffect>
                  </a14:imgLayer>
                </a14:imgProps>
              </a:ext>
              <a:ext uri="{28A0092B-C50C-407E-A947-70E740481C1C}">
                <a14:useLocalDpi xmlns:a14="http://schemas.microsoft.com/office/drawing/2010/main" val="0"/>
              </a:ext>
            </a:extLst>
          </a:blip>
          <a:srcRect/>
          <a:stretch>
            <a:fillRect/>
          </a:stretch>
        </p:blipFill>
        <p:spPr bwMode="auto">
          <a:xfrm>
            <a:off x="914400" y="3867150"/>
            <a:ext cx="3124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quot;No&quot; Symbol 3"/>
          <p:cNvSpPr/>
          <p:nvPr/>
        </p:nvSpPr>
        <p:spPr>
          <a:xfrm>
            <a:off x="1104758" y="253792"/>
            <a:ext cx="3266759" cy="3014700"/>
          </a:xfrm>
          <a:prstGeom prst="noSmoking">
            <a:avLst>
              <a:gd name="adj" fmla="val 6449"/>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4800600" y="1871663"/>
            <a:ext cx="3266759" cy="3014700"/>
          </a:xfrm>
          <a:prstGeom prst="noSmoking">
            <a:avLst>
              <a:gd name="adj" fmla="val 6449"/>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quot;No&quot; Symbol 8"/>
          <p:cNvSpPr/>
          <p:nvPr/>
        </p:nvSpPr>
        <p:spPr>
          <a:xfrm>
            <a:off x="1087058" y="3460580"/>
            <a:ext cx="3266759" cy="3014700"/>
          </a:xfrm>
          <a:prstGeom prst="noSmoking">
            <a:avLst>
              <a:gd name="adj" fmla="val 6449"/>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894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ounded Rectangle 17"/>
          <p:cNvSpPr/>
          <p:nvPr/>
        </p:nvSpPr>
        <p:spPr>
          <a:xfrm>
            <a:off x="4881797" y="937625"/>
            <a:ext cx="1873133"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09665"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402" y="3257779"/>
            <a:ext cx="1685925" cy="67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204001" y="1092606"/>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t="25704" b="26359"/>
          <a:stretch/>
        </p:blipFill>
        <p:spPr bwMode="auto">
          <a:xfrm>
            <a:off x="4975402" y="2243453"/>
            <a:ext cx="1685925" cy="8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8" name="Picture 8"/>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85362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smtClean="0">
                <a:solidFill>
                  <a:schemeClr val="bg1"/>
                </a:solidFill>
              </a:rPr>
              <a:t>Flat Files</a:t>
            </a:r>
            <a:endParaRPr lang="en-US" sz="2400" b="1" dirty="0">
              <a:solidFill>
                <a:schemeClr val="bg1"/>
              </a:solidFill>
            </a:endParaRPr>
          </a:p>
        </p:txBody>
      </p:sp>
      <p:sp>
        <p:nvSpPr>
          <p:cNvPr id="20" name="TextBox 19"/>
          <p:cNvSpPr txBox="1"/>
          <p:nvPr/>
        </p:nvSpPr>
        <p:spPr>
          <a:xfrm>
            <a:off x="2423669" y="327493"/>
            <a:ext cx="1902316" cy="461665"/>
          </a:xfrm>
          <a:prstGeom prst="rect">
            <a:avLst/>
          </a:prstGeom>
          <a:noFill/>
        </p:spPr>
        <p:txBody>
          <a:bodyPr wrap="none" rtlCol="0">
            <a:spAutoFit/>
          </a:bodyPr>
          <a:lstStyle/>
          <a:p>
            <a:r>
              <a:rPr lang="en-US" sz="2400" b="1" dirty="0" smtClean="0">
                <a:solidFill>
                  <a:schemeClr val="bg1"/>
                </a:solidFill>
              </a:rPr>
              <a:t>Spreadsheets</a:t>
            </a:r>
            <a:endParaRPr lang="en-US" sz="2400" b="1" dirty="0">
              <a:solidFill>
                <a:schemeClr val="bg1"/>
              </a:solidFill>
            </a:endParaRPr>
          </a:p>
        </p:txBody>
      </p:sp>
      <p:sp>
        <p:nvSpPr>
          <p:cNvPr id="21" name="TextBox 20"/>
          <p:cNvSpPr txBox="1"/>
          <p:nvPr/>
        </p:nvSpPr>
        <p:spPr>
          <a:xfrm>
            <a:off x="5106437" y="312738"/>
            <a:ext cx="1423851" cy="461665"/>
          </a:xfrm>
          <a:prstGeom prst="rect">
            <a:avLst/>
          </a:prstGeom>
          <a:noFill/>
        </p:spPr>
        <p:txBody>
          <a:bodyPr wrap="none" rtlCol="0">
            <a:spAutoFit/>
          </a:bodyPr>
          <a:lstStyle/>
          <a:p>
            <a:r>
              <a:rPr lang="en-US" sz="2400" b="1" dirty="0" smtClean="0">
                <a:solidFill>
                  <a:schemeClr val="bg1"/>
                </a:solidFill>
              </a:rPr>
              <a:t>Statistical</a:t>
            </a:r>
            <a:endParaRPr lang="en-US" sz="2400" b="1" dirty="0">
              <a:solidFill>
                <a:schemeClr val="bg1"/>
              </a:solidFill>
            </a:endParaRPr>
          </a:p>
        </p:txBody>
      </p:sp>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57400" y="87160"/>
            <a:ext cx="2547961"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95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ounded Rectangle 17"/>
          <p:cNvSpPr/>
          <p:nvPr/>
        </p:nvSpPr>
        <p:spPr>
          <a:xfrm>
            <a:off x="4881797" y="937625"/>
            <a:ext cx="1873133"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09665"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402" y="3257779"/>
            <a:ext cx="1685925" cy="67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204001" y="1092606"/>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t="25704" b="26359"/>
          <a:stretch/>
        </p:blipFill>
        <p:spPr bwMode="auto">
          <a:xfrm>
            <a:off x="4975402" y="2243453"/>
            <a:ext cx="1685925" cy="8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8" name="Picture 8"/>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85362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smtClean="0">
                <a:solidFill>
                  <a:schemeClr val="bg1"/>
                </a:solidFill>
              </a:rPr>
              <a:t>Flat Files</a:t>
            </a:r>
            <a:endParaRPr lang="en-US" sz="2400" b="1" dirty="0">
              <a:solidFill>
                <a:schemeClr val="bg1"/>
              </a:solidFill>
            </a:endParaRPr>
          </a:p>
        </p:txBody>
      </p:sp>
      <p:sp>
        <p:nvSpPr>
          <p:cNvPr id="20" name="TextBox 19"/>
          <p:cNvSpPr txBox="1"/>
          <p:nvPr/>
        </p:nvSpPr>
        <p:spPr>
          <a:xfrm>
            <a:off x="2423669" y="327493"/>
            <a:ext cx="1902316" cy="461665"/>
          </a:xfrm>
          <a:prstGeom prst="rect">
            <a:avLst/>
          </a:prstGeom>
          <a:noFill/>
        </p:spPr>
        <p:txBody>
          <a:bodyPr wrap="none" rtlCol="0">
            <a:spAutoFit/>
          </a:bodyPr>
          <a:lstStyle/>
          <a:p>
            <a:r>
              <a:rPr lang="en-US" sz="2400" b="1" dirty="0" smtClean="0">
                <a:solidFill>
                  <a:schemeClr val="bg1"/>
                </a:solidFill>
              </a:rPr>
              <a:t>Spreadsheets</a:t>
            </a:r>
            <a:endParaRPr lang="en-US" sz="2400" b="1" dirty="0">
              <a:solidFill>
                <a:schemeClr val="bg1"/>
              </a:solidFill>
            </a:endParaRPr>
          </a:p>
        </p:txBody>
      </p:sp>
      <p:sp>
        <p:nvSpPr>
          <p:cNvPr id="21" name="TextBox 20"/>
          <p:cNvSpPr txBox="1"/>
          <p:nvPr/>
        </p:nvSpPr>
        <p:spPr>
          <a:xfrm>
            <a:off x="5106437" y="312738"/>
            <a:ext cx="1423851" cy="461665"/>
          </a:xfrm>
          <a:prstGeom prst="rect">
            <a:avLst/>
          </a:prstGeom>
          <a:noFill/>
        </p:spPr>
        <p:txBody>
          <a:bodyPr wrap="none" rtlCol="0">
            <a:spAutoFit/>
          </a:bodyPr>
          <a:lstStyle/>
          <a:p>
            <a:r>
              <a:rPr lang="en-US" sz="2400" b="1" dirty="0" smtClean="0">
                <a:solidFill>
                  <a:schemeClr val="bg1"/>
                </a:solidFill>
              </a:rPr>
              <a:t>Statistical</a:t>
            </a:r>
            <a:endParaRPr lang="en-US" sz="2400" b="1" dirty="0">
              <a:solidFill>
                <a:schemeClr val="bg1"/>
              </a:solidFill>
            </a:endParaRPr>
          </a:p>
        </p:txBody>
      </p:sp>
      <p:sp>
        <p:nvSpPr>
          <p:cNvPr id="24" name="Rounded Rectangle 23"/>
          <p:cNvSpPr/>
          <p:nvPr/>
        </p:nvSpPr>
        <p:spPr>
          <a:xfrm>
            <a:off x="609231" y="5410200"/>
            <a:ext cx="7992260" cy="98865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3" descr="C:\Users\keith.hurley.STN\Downloads\mongodb-logo-large.png"/>
          <p:cNvPicPr>
            <a:picLocks noChangeAspect="1" noChangeArrowheads="1"/>
          </p:cNvPicPr>
          <p:nvPr/>
        </p:nvPicPr>
        <p:blipFill>
          <a:blip r:embed="rId10"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5003445" y="5410200"/>
            <a:ext cx="3053685" cy="9405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neo4j.com/wp-content/themes/neo4jweb/assets/images/neo4j-logo-20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9967" y="5485617"/>
            <a:ext cx="1885100" cy="837822"/>
          </a:xfrm>
          <a:prstGeom prst="rect">
            <a:avLst/>
          </a:prstGeom>
          <a:solidFill>
            <a:schemeClr val="bg1"/>
          </a:solidFill>
        </p:spPr>
      </p:pic>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55628" y="65850"/>
            <a:ext cx="2547961"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05361" y="160337"/>
            <a:ext cx="2375898"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759967" y="4939671"/>
            <a:ext cx="5509793" cy="461665"/>
          </a:xfrm>
          <a:prstGeom prst="rect">
            <a:avLst/>
          </a:prstGeom>
          <a:noFill/>
        </p:spPr>
        <p:txBody>
          <a:bodyPr wrap="square" rtlCol="0">
            <a:spAutoFit/>
          </a:bodyPr>
          <a:lstStyle/>
          <a:p>
            <a:pPr algn="ctr"/>
            <a:r>
              <a:rPr lang="en-US" sz="2400" b="1" dirty="0" smtClean="0">
                <a:solidFill>
                  <a:schemeClr val="bg1"/>
                </a:solidFill>
              </a:rPr>
              <a:t>Non-Relational Databases</a:t>
            </a:r>
            <a:endParaRPr lang="en-US" sz="2400" b="1" dirty="0">
              <a:solidFill>
                <a:schemeClr val="bg1"/>
              </a:solidFill>
            </a:endParaRPr>
          </a:p>
        </p:txBody>
      </p:sp>
    </p:spTree>
    <p:extLst>
      <p:ext uri="{BB962C8B-B14F-4D97-AF65-F5344CB8AC3E}">
        <p14:creationId xmlns:p14="http://schemas.microsoft.com/office/powerpoint/2010/main" val="425601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extBox 31"/>
          <p:cNvSpPr txBox="1"/>
          <p:nvPr/>
        </p:nvSpPr>
        <p:spPr>
          <a:xfrm>
            <a:off x="1759967" y="4939671"/>
            <a:ext cx="5509793" cy="461665"/>
          </a:xfrm>
          <a:prstGeom prst="rect">
            <a:avLst/>
          </a:prstGeom>
          <a:noFill/>
        </p:spPr>
        <p:txBody>
          <a:bodyPr wrap="square" rtlCol="0">
            <a:spAutoFit/>
          </a:bodyPr>
          <a:lstStyle/>
          <a:p>
            <a:pPr algn="ctr"/>
            <a:r>
              <a:rPr lang="en-US" sz="2400" b="1" dirty="0" smtClean="0">
                <a:solidFill>
                  <a:schemeClr val="bg1"/>
                </a:solidFill>
              </a:rPr>
              <a:t>Non-Relational Databases</a:t>
            </a:r>
            <a:endParaRPr lang="en-US" sz="2400" b="1" dirty="0">
              <a:solidFill>
                <a:schemeClr val="bg1"/>
              </a:solidFill>
            </a:endParaRPr>
          </a:p>
        </p:txBody>
      </p:sp>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609231" y="312738"/>
            <a:ext cx="8282166" cy="4572000"/>
            <a:chOff x="688975" y="1752598"/>
            <a:chExt cx="8282166" cy="4572000"/>
          </a:xfrm>
        </p:grpSpPr>
        <p:sp>
          <p:nvSpPr>
            <p:cNvPr id="18" name="Rounded Rectangle 17"/>
            <p:cNvSpPr/>
            <p:nvPr/>
          </p:nvSpPr>
          <p:spPr>
            <a:xfrm>
              <a:off x="4961541" y="2377485"/>
              <a:ext cx="1873133"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350910"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88975"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89409"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5588" l="0" r="97549">
                          <a14:foregroundMark x1="78922" y1="62255" x2="78922" y2="62255"/>
                          <a14:foregroundMark x1="70588" y1="39706" x2="70588" y2="39706"/>
                          <a14:foregroundMark x1="58824" y1="37255" x2="58824" y2="37255"/>
                          <a14:foregroundMark x1="54412" y1="40686" x2="54412" y2="40686"/>
                          <a14:foregroundMark x1="56373" y1="47059" x2="57353" y2="49020"/>
                          <a14:foregroundMark x1="44608" y1="90686" x2="44608" y2="90686"/>
                          <a14:foregroundMark x1="82353" y1="68627" x2="82353"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7494185" y="2532466"/>
              <a:ext cx="1043777" cy="1043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4185" y="3683313"/>
              <a:ext cx="1043777" cy="907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4183" y="4697639"/>
              <a:ext cx="1043781"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descr="http://images.forbes.com/media/lists/companies/oracle_200x200.jpg"/>
            <p:cNvPicPr>
              <a:picLocks noChangeAspect="1" noChangeArrowheads="1"/>
            </p:cNvPicPr>
            <p:nvPr/>
          </p:nvPicPr>
          <p:blipFill rotWithShape="1">
            <a:blip r:embed="rId6">
              <a:extLst>
                <a:ext uri="{28A0092B-C50C-407E-A947-70E740481C1C}">
                  <a14:useLocalDpi xmlns:a14="http://schemas.microsoft.com/office/drawing/2010/main" val="0"/>
                </a:ext>
              </a:extLst>
            </a:blip>
            <a:srcRect t="20684" b="22129"/>
            <a:stretch/>
          </p:blipFill>
          <p:spPr bwMode="auto">
            <a:xfrm>
              <a:off x="7494185" y="5566710"/>
              <a:ext cx="1043776" cy="596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5146" y="4697639"/>
              <a:ext cx="1685925" cy="67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283745" y="2532466"/>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rotWithShape="1">
            <a:blip r:embed="rId10">
              <a:extLst>
                <a:ext uri="{28A0092B-C50C-407E-A947-70E740481C1C}">
                  <a14:useLocalDpi xmlns:a14="http://schemas.microsoft.com/office/drawing/2010/main" val="0"/>
                </a:ext>
              </a:extLst>
            </a:blip>
            <a:srcRect t="25704" b="26359"/>
            <a:stretch/>
          </p:blipFill>
          <p:spPr bwMode="auto">
            <a:xfrm>
              <a:off x="5055146" y="3683313"/>
              <a:ext cx="1685925" cy="8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8" name="Picture 8"/>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933365" y="253246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97295" y="253246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05401" y="1752599"/>
              <a:ext cx="1297471" cy="461665"/>
            </a:xfrm>
            <a:prstGeom prst="rect">
              <a:avLst/>
            </a:prstGeom>
            <a:noFill/>
          </p:spPr>
          <p:txBody>
            <a:bodyPr wrap="none" rtlCol="0">
              <a:spAutoFit/>
            </a:bodyPr>
            <a:lstStyle/>
            <a:p>
              <a:r>
                <a:rPr lang="en-US" sz="2400" b="1" dirty="0" smtClean="0">
                  <a:solidFill>
                    <a:schemeClr val="bg1"/>
                  </a:solidFill>
                </a:rPr>
                <a:t>Flat Files</a:t>
              </a:r>
              <a:endParaRPr lang="en-US" sz="2400" b="1" dirty="0">
                <a:solidFill>
                  <a:schemeClr val="bg1"/>
                </a:solidFill>
              </a:endParaRPr>
            </a:p>
          </p:txBody>
        </p:sp>
        <p:sp>
          <p:nvSpPr>
            <p:cNvPr id="20" name="TextBox 19"/>
            <p:cNvSpPr txBox="1"/>
            <p:nvPr/>
          </p:nvSpPr>
          <p:spPr>
            <a:xfrm>
              <a:off x="2503413" y="1767353"/>
              <a:ext cx="1902316" cy="461665"/>
            </a:xfrm>
            <a:prstGeom prst="rect">
              <a:avLst/>
            </a:prstGeom>
            <a:noFill/>
          </p:spPr>
          <p:txBody>
            <a:bodyPr wrap="none" rtlCol="0">
              <a:spAutoFit/>
            </a:bodyPr>
            <a:lstStyle/>
            <a:p>
              <a:r>
                <a:rPr lang="en-US" sz="2400" b="1" dirty="0" smtClean="0">
                  <a:solidFill>
                    <a:schemeClr val="bg1"/>
                  </a:solidFill>
                </a:rPr>
                <a:t>Spreadsheets</a:t>
              </a:r>
              <a:endParaRPr lang="en-US" sz="2400" b="1" dirty="0">
                <a:solidFill>
                  <a:schemeClr val="bg1"/>
                </a:solidFill>
              </a:endParaRPr>
            </a:p>
          </p:txBody>
        </p:sp>
        <p:sp>
          <p:nvSpPr>
            <p:cNvPr id="21" name="TextBox 20"/>
            <p:cNvSpPr txBox="1"/>
            <p:nvPr/>
          </p:nvSpPr>
          <p:spPr>
            <a:xfrm>
              <a:off x="5186181" y="1752598"/>
              <a:ext cx="1423851" cy="461665"/>
            </a:xfrm>
            <a:prstGeom prst="rect">
              <a:avLst/>
            </a:prstGeom>
            <a:noFill/>
          </p:spPr>
          <p:txBody>
            <a:bodyPr wrap="none" rtlCol="0">
              <a:spAutoFit/>
            </a:bodyPr>
            <a:lstStyle/>
            <a:p>
              <a:r>
                <a:rPr lang="en-US" sz="2400" b="1" dirty="0" smtClean="0">
                  <a:solidFill>
                    <a:schemeClr val="bg1"/>
                  </a:solidFill>
                </a:rPr>
                <a:t>Statistical</a:t>
              </a:r>
              <a:endParaRPr lang="en-US" sz="2400" b="1" dirty="0">
                <a:solidFill>
                  <a:schemeClr val="bg1"/>
                </a:solidFill>
              </a:endParaRPr>
            </a:p>
          </p:txBody>
        </p:sp>
        <p:sp>
          <p:nvSpPr>
            <p:cNvPr id="22" name="TextBox 21"/>
            <p:cNvSpPr txBox="1"/>
            <p:nvPr/>
          </p:nvSpPr>
          <p:spPr>
            <a:xfrm>
              <a:off x="7061003" y="1752600"/>
              <a:ext cx="1910138" cy="461665"/>
            </a:xfrm>
            <a:prstGeom prst="rect">
              <a:avLst/>
            </a:prstGeom>
            <a:noFill/>
          </p:spPr>
          <p:txBody>
            <a:bodyPr wrap="none" rtlCol="0">
              <a:spAutoFit/>
            </a:bodyPr>
            <a:lstStyle/>
            <a:p>
              <a:r>
                <a:rPr lang="en-US" sz="2400" b="1" dirty="0" smtClean="0">
                  <a:solidFill>
                    <a:schemeClr val="bg1"/>
                  </a:solidFill>
                </a:rPr>
                <a:t>Relational DB</a:t>
              </a:r>
              <a:endParaRPr lang="en-US" sz="2400" b="1" dirty="0">
                <a:solidFill>
                  <a:schemeClr val="bg1"/>
                </a:solidFill>
              </a:endParaRPr>
            </a:p>
          </p:txBody>
        </p:sp>
      </p:grpSp>
      <p:sp>
        <p:nvSpPr>
          <p:cNvPr id="24" name="Rounded Rectangle 23"/>
          <p:cNvSpPr/>
          <p:nvPr/>
        </p:nvSpPr>
        <p:spPr>
          <a:xfrm>
            <a:off x="609231" y="5410200"/>
            <a:ext cx="7992260" cy="98865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3" descr="C:\Users\keith.hurley.STN\Downloads\mongodb-logo-large.png"/>
          <p:cNvPicPr>
            <a:picLocks noChangeAspect="1" noChangeArrowheads="1"/>
          </p:cNvPicPr>
          <p:nvPr/>
        </p:nvPicPr>
        <p:blipFill>
          <a:blip r:embed="rId15"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5003445" y="5410200"/>
            <a:ext cx="3053685" cy="9405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neo4j.com/wp-content/themes/neo4jweb/assets/images/neo4j-logo-2015.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9967" y="5485617"/>
            <a:ext cx="1885100" cy="837822"/>
          </a:xfrm>
          <a:prstGeom prst="rect">
            <a:avLst/>
          </a:prstGeom>
          <a:solidFill>
            <a:schemeClr val="bg1"/>
          </a:solidFill>
        </p:spPr>
      </p:pic>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5029200"/>
            <a:ext cx="9144000" cy="18288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57400" y="87160"/>
            <a:ext cx="2547961"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05361" y="160337"/>
            <a:ext cx="2375898"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53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04933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95600" y="533400"/>
            <a:ext cx="965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Tables</a:t>
            </a:r>
            <a:endParaRPr lang="en-US" dirty="0"/>
          </a:p>
        </p:txBody>
      </p:sp>
      <p:sp>
        <p:nvSpPr>
          <p:cNvPr id="4" name="Oval 3"/>
          <p:cNvSpPr/>
          <p:nvPr/>
        </p:nvSpPr>
        <p:spPr>
          <a:xfrm>
            <a:off x="2463800" y="31924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Forms</a:t>
            </a:r>
            <a:endParaRPr lang="en-US" dirty="0"/>
          </a:p>
        </p:txBody>
      </p:sp>
      <p:sp>
        <p:nvSpPr>
          <p:cNvPr id="5" name="Rounded Rectangle 4"/>
          <p:cNvSpPr/>
          <p:nvPr/>
        </p:nvSpPr>
        <p:spPr>
          <a:xfrm>
            <a:off x="5702300" y="533400"/>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Queries</a:t>
            </a:r>
            <a:endParaRPr lang="en-US" dirty="0"/>
          </a:p>
        </p:txBody>
      </p:sp>
      <p:sp>
        <p:nvSpPr>
          <p:cNvPr id="12" name="Oval 11"/>
          <p:cNvSpPr/>
          <p:nvPr/>
        </p:nvSpPr>
        <p:spPr>
          <a:xfrm>
            <a:off x="2463800" y="46783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Forms</a:t>
            </a:r>
            <a:endParaRPr lang="en-US" dirty="0"/>
          </a:p>
        </p:txBody>
      </p:sp>
      <p:cxnSp>
        <p:nvCxnSpPr>
          <p:cNvPr id="8" name="Straight Arrow Connector 7"/>
          <p:cNvCxnSpPr/>
          <p:nvPr/>
        </p:nvCxnSpPr>
        <p:spPr>
          <a:xfrm>
            <a:off x="3949700" y="990600"/>
            <a:ext cx="1524000" cy="0"/>
          </a:xfrm>
          <a:prstGeom prst="straightConnector1">
            <a:avLst/>
          </a:prstGeom>
          <a:ln w="889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2800" y="1706563"/>
            <a:ext cx="0" cy="1143000"/>
          </a:xfrm>
          <a:prstGeom prst="straightConnector1">
            <a:avLst/>
          </a:prstGeom>
          <a:ln w="88900">
            <a:headEnd type="arrow"/>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778500" y="31924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Forms</a:t>
            </a:r>
            <a:endParaRPr lang="en-US" dirty="0"/>
          </a:p>
        </p:txBody>
      </p:sp>
      <p:sp>
        <p:nvSpPr>
          <p:cNvPr id="20" name="Oval 19"/>
          <p:cNvSpPr/>
          <p:nvPr/>
        </p:nvSpPr>
        <p:spPr>
          <a:xfrm>
            <a:off x="5778500" y="46783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Forms</a:t>
            </a:r>
            <a:endParaRPr lang="en-US" dirty="0"/>
          </a:p>
        </p:txBody>
      </p:sp>
      <p:cxnSp>
        <p:nvCxnSpPr>
          <p:cNvPr id="22" name="Straight Arrow Connector 21"/>
          <p:cNvCxnSpPr/>
          <p:nvPr/>
        </p:nvCxnSpPr>
        <p:spPr>
          <a:xfrm>
            <a:off x="6667500" y="1706563"/>
            <a:ext cx="0" cy="1143000"/>
          </a:xfrm>
          <a:prstGeom prst="straightConnector1">
            <a:avLst/>
          </a:prstGeom>
          <a:ln w="889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021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9" grpId="0" animBg="1"/>
      <p:bldP spid="20"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pic>
        <p:nvPicPr>
          <p:cNvPr id="7" name="Content Placeholder 6" descr="untitled.bmp"/>
          <p:cNvPicPr>
            <a:picLocks noGrp="1" noChangeAspect="1"/>
          </p:cNvPicPr>
          <p:nvPr>
            <p:ph idx="1"/>
          </p:nvPr>
        </p:nvPicPr>
        <p:blipFill>
          <a:blip r:embed="rId4" cstate="print"/>
          <a:stretch>
            <a:fillRect/>
          </a:stretch>
        </p:blipFill>
        <p:spPr>
          <a:xfrm>
            <a:off x="4876800" y="-1"/>
            <a:ext cx="4267200" cy="6946607"/>
          </a:xfrm>
        </p:spPr>
      </p:pic>
      <p:sp>
        <p:nvSpPr>
          <p:cNvPr id="8" name="TextBox 7"/>
          <p:cNvSpPr txBox="1"/>
          <p:nvPr/>
        </p:nvSpPr>
        <p:spPr>
          <a:xfrm>
            <a:off x="0" y="1752600"/>
            <a:ext cx="4403385" cy="2862322"/>
          </a:xfrm>
          <a:prstGeom prst="rect">
            <a:avLst/>
          </a:prstGeom>
          <a:noFill/>
        </p:spPr>
        <p:txBody>
          <a:bodyPr wrap="none" rtlCol="0">
            <a:spAutoFit/>
          </a:bodyPr>
          <a:lstStyle/>
          <a:p>
            <a:r>
              <a:rPr lang="en-US" sz="6000" b="1" dirty="0" smtClean="0">
                <a:solidFill>
                  <a:srgbClr val="FFFF00"/>
                </a:solidFill>
                <a:effectLst>
                  <a:glow rad="635000">
                    <a:schemeClr val="tx1"/>
                  </a:glow>
                </a:effectLst>
              </a:rPr>
              <a:t>Welcome</a:t>
            </a:r>
          </a:p>
          <a:p>
            <a:r>
              <a:rPr lang="en-US" sz="6000" b="1" dirty="0" smtClean="0">
                <a:solidFill>
                  <a:srgbClr val="FFFF00"/>
                </a:solidFill>
                <a:effectLst>
                  <a:glow rad="635000">
                    <a:schemeClr val="tx1"/>
                  </a:glow>
                </a:effectLst>
              </a:rPr>
              <a:t>To The World</a:t>
            </a:r>
          </a:p>
          <a:p>
            <a:r>
              <a:rPr lang="en-US" sz="6000" b="1" dirty="0" smtClean="0">
                <a:solidFill>
                  <a:srgbClr val="FFFF00"/>
                </a:solidFill>
                <a:effectLst>
                  <a:glow rad="635000">
                    <a:schemeClr val="tx1"/>
                  </a:glow>
                </a:effectLst>
              </a:rPr>
              <a:t>Of The Geek</a:t>
            </a:r>
            <a:endParaRPr lang="en-US" sz="6000" b="1" dirty="0">
              <a:solidFill>
                <a:srgbClr val="FFFF00"/>
              </a:solidFill>
              <a:effectLst>
                <a:glow rad="635000">
                  <a:schemeClr val="tx1"/>
                </a:glow>
              </a:effectLst>
            </a:endParaRPr>
          </a:p>
        </p:txBody>
      </p:sp>
      <p:sp>
        <p:nvSpPr>
          <p:cNvPr id="5" name="TextBox 4"/>
          <p:cNvSpPr txBox="1"/>
          <p:nvPr/>
        </p:nvSpPr>
        <p:spPr>
          <a:xfrm>
            <a:off x="0" y="2478554"/>
            <a:ext cx="4462119" cy="1938992"/>
          </a:xfrm>
          <a:prstGeom prst="rect">
            <a:avLst/>
          </a:prstGeom>
          <a:noFill/>
        </p:spPr>
        <p:txBody>
          <a:bodyPr wrap="none" rtlCol="0">
            <a:spAutoFit/>
          </a:bodyPr>
          <a:lstStyle/>
          <a:p>
            <a:r>
              <a:rPr lang="en-US" sz="6000" b="1" dirty="0" smtClean="0">
                <a:solidFill>
                  <a:srgbClr val="FFFF00"/>
                </a:solidFill>
                <a:effectLst>
                  <a:glow rad="635000">
                    <a:schemeClr val="tx1"/>
                  </a:glow>
                </a:effectLst>
              </a:rPr>
              <a:t>Data</a:t>
            </a:r>
          </a:p>
          <a:p>
            <a:r>
              <a:rPr lang="en-US" sz="6000" b="1" dirty="0" smtClean="0">
                <a:solidFill>
                  <a:srgbClr val="FFFF00"/>
                </a:solidFill>
                <a:effectLst>
                  <a:glow rad="635000">
                    <a:schemeClr val="tx1"/>
                  </a:glow>
                </a:effectLst>
              </a:rPr>
              <a:t>Management</a:t>
            </a:r>
            <a:endParaRPr lang="en-US" sz="6000" b="1" dirty="0">
              <a:solidFill>
                <a:srgbClr val="FFFF00"/>
              </a:solidFill>
              <a:effectLst>
                <a:glow rad="635000">
                  <a:schemeClr val="tx1"/>
                </a:glow>
              </a:effectLst>
            </a:endParaRPr>
          </a:p>
        </p:txBody>
      </p:sp>
    </p:spTree>
    <p:extLst>
      <p:ext uri="{BB962C8B-B14F-4D97-AF65-F5344CB8AC3E}">
        <p14:creationId xmlns:p14="http://schemas.microsoft.com/office/powerpoint/2010/main" val="328974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9246</TotalTime>
  <Words>3460</Words>
  <Application>Microsoft Office PowerPoint</Application>
  <PresentationFormat>On-screen Show (4:3)</PresentationFormat>
  <Paragraphs>1958</Paragraphs>
  <Slides>104</Slides>
  <Notes>28</Notes>
  <HiddenSlides>30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104</vt:i4>
      </vt:variant>
      <vt:variant>
        <vt:lpstr>Custom Shows</vt:lpstr>
      </vt:variant>
      <vt:variant>
        <vt:i4>1</vt:i4>
      </vt:variant>
    </vt:vector>
  </HeadingPairs>
  <TitlesOfParts>
    <vt:vector size="113" baseType="lpstr">
      <vt:lpstr>Arial</vt:lpstr>
      <vt:lpstr>Arial Narrow</vt:lpstr>
      <vt:lpstr>Arial Rounded MT Bold</vt:lpstr>
      <vt:lpstr>Calibri</vt:lpstr>
      <vt:lpstr>Droid Serif</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Questions</vt:lpstr>
      <vt:lpstr>PowerPoint Presentation</vt:lpstr>
      <vt:lpstr>PowerPoint Presentation</vt:lpstr>
      <vt:lpstr>What is a datastore?</vt:lpstr>
      <vt:lpstr>PowerPoint Presentation</vt:lpstr>
      <vt:lpstr>What is a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data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vt:lpstr>
      <vt:lpstr>What is a datastore?</vt:lpstr>
      <vt:lpstr>What is a database?</vt:lpstr>
      <vt:lpstr>What is a data system?</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Hurley, Keith</dc:creator>
  <cp:lastModifiedBy>Hurley, Keith</cp:lastModifiedBy>
  <cp:revision>348</cp:revision>
  <cp:lastPrinted>2016-08-04T22:09:46Z</cp:lastPrinted>
  <dcterms:created xsi:type="dcterms:W3CDTF">2006-08-16T00:00:00Z</dcterms:created>
  <dcterms:modified xsi:type="dcterms:W3CDTF">2019-09-23T16:11:22Z</dcterms:modified>
</cp:coreProperties>
</file>